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19" r:id="rId2"/>
    <p:sldId id="345" r:id="rId3"/>
    <p:sldId id="346" r:id="rId4"/>
    <p:sldId id="337" r:id="rId5"/>
    <p:sldId id="338" r:id="rId6"/>
    <p:sldId id="339" r:id="rId7"/>
    <p:sldId id="340" r:id="rId8"/>
    <p:sldId id="341" r:id="rId9"/>
    <p:sldId id="342" r:id="rId10"/>
    <p:sldId id="343" r:id="rId11"/>
  </p:sldIdLst>
  <p:sldSz cx="12192000" cy="6858000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Правила" id="{5388510B-0D4D-417F-B2CB-DBBFFEFD5722}">
          <p14:sldIdLst/>
        </p14:section>
        <p14:section name="Шаблоны слайдов" id="{711704F3-174B-4264-8E0C-2B05CB4DA4E4}">
          <p14:sldIdLst>
            <p14:sldId id="319"/>
            <p14:sldId id="345"/>
            <p14:sldId id="346"/>
            <p14:sldId id="337"/>
            <p14:sldId id="338"/>
            <p14:sldId id="339"/>
            <p14:sldId id="340"/>
            <p14:sldId id="341"/>
            <p14:sldId id="342"/>
            <p14:sldId id="34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сения Кузнецова" initials="КК" lastIdx="4" clrIdx="0">
    <p:extLst>
      <p:ext uri="{19B8F6BF-5375-455C-9EA6-DF929625EA0E}">
        <p15:presenceInfo xmlns:p15="http://schemas.microsoft.com/office/powerpoint/2012/main" userId="S::ksk@kupnonn.onmicrosoft.com::ade34d34-3ee4-4495-a256-c8635d4da26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A0A"/>
    <a:srgbClr val="D57347"/>
    <a:srgbClr val="000000"/>
    <a:srgbClr val="0C6AB0"/>
    <a:srgbClr val="FFBE9D"/>
    <a:srgbClr val="F4DFD5"/>
    <a:srgbClr val="E9BFAC"/>
    <a:srgbClr val="DE9F83"/>
    <a:srgbClr val="F1F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2" autoAdjust="0"/>
    <p:restoredTop sz="96374" autoAdjust="0"/>
  </p:normalViewPr>
  <p:slideViewPr>
    <p:cSldViewPr snapToGrid="0">
      <p:cViewPr varScale="1">
        <p:scale>
          <a:sx n="122" d="100"/>
          <a:sy n="122" d="100"/>
        </p:scale>
        <p:origin x="293" y="8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14" d="100"/>
          <a:sy n="114" d="100"/>
        </p:scale>
        <p:origin x="-2358" y="-102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2-15T12:42:19.930" idx="1">
    <p:pos x="3418" y="330"/>
    <p:text>Постарайтесь расположить герб в заданной области после чего удалите ее</p:text>
    <p:extLst>
      <p:ext uri="{C676402C-5697-4E1C-873F-D02D1690AC5C}">
        <p15:threadingInfo xmlns:p15="http://schemas.microsoft.com/office/powerpoint/2012/main" timeZoneBias="-180"/>
      </p:ext>
    </p:extLst>
  </p:cm>
  <p:cm authorId="1" dt="2023-02-15T12:44:59.154" idx="3">
    <p:pos x="7638" y="-126"/>
    <p:text>Разместите тематическое фото при желании. Однако не ограничивайтесь композицией этого слайда. Вы можете разместить фото на фон, совсем убрать фото, использовать графику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2-15T14:31:02.534" idx="4">
    <p:pos x="7673" y="2744"/>
    <p:text>Выровняйте текст обоснования решения по середине оранжевой подложки</p:text>
    <p:extLst>
      <p:ext uri="{C676402C-5697-4E1C-873F-D02D1690AC5C}">
        <p15:threadingInfo xmlns:p15="http://schemas.microsoft.com/office/powerpoint/2012/main" timeZoneBias="-18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1093F709-3614-45F7-AB17-FCB5E9A4001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0012BFE-B846-45C0-9ACD-01394A7D12E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50036E-F505-4872-B748-DD9CACC9E92F}" type="datetimeFigureOut">
              <a:rPr lang="ru-RU" smtClean="0"/>
              <a:t>29.07.2024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2FC896B-CB67-4CEA-9DC1-58698745C56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4A7EF0E-32AF-4E05-8C29-4189625813D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1925B0-495E-48F9-B4D1-29829B6F3A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29067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B77BF6-1108-422D-9D87-0C04493D7C1C}" type="datetimeFigureOut">
              <a:rPr lang="ru-RU" smtClean="0"/>
              <a:t>29.07.2024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9D7BD2-C27B-45E5-A3B4-C605881641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7445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B45806-1E2E-4758-AEBB-286A486A1C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133599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77CE4AA-5AC7-4764-86F8-DF8DBE48DD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C7BC13-9D47-4856-8C35-0A4B6F4F9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65AE59-D9A1-4FFE-80EB-F41A5198C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C41507-3679-4FFD-8715-2DB97538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470C9-EE1D-4D1C-8025-4A0C3016A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843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C5917B-DF6D-468C-93A7-9EEEB124E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913" y="365126"/>
            <a:ext cx="11177187" cy="71939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3EB504-F21A-4CDC-9AA7-749357B7F96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4913" y="1254642"/>
            <a:ext cx="11177187" cy="5101708"/>
          </a:xfrm>
        </p:spPr>
        <p:txBody>
          <a:bodyPr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800"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ru-RU" dirty="0"/>
              <a:t>Текст, график, таблица, видео</a:t>
            </a:r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2628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Слайд переби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DF7EDB-CC5D-4B80-9EAB-5F1FE5B86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745304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D33AC4D-E169-4DD4-9EA1-08EEBBF102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561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25157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61FA2A1-BE10-4767-9DDC-2E0466517DD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04913" y="1263909"/>
            <a:ext cx="5181600" cy="5092441"/>
          </a:xfrm>
        </p:spPr>
        <p:txBody>
          <a:bodyPr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800"/>
            </a:lvl1pPr>
            <a:lvl2pPr marL="800100" indent="-342900">
              <a:buFont typeface="Wingdings" panose="05000000000000000000" pitchFamily="2" charset="2"/>
              <a:buChar char="§"/>
              <a:defRPr/>
            </a:lvl2pPr>
            <a:lvl3pPr marL="1257300" indent="-342900">
              <a:buFont typeface="Wingdings" panose="05000000000000000000" pitchFamily="2" charset="2"/>
              <a:buChar char="§"/>
              <a:defRPr/>
            </a:lvl3pPr>
            <a:lvl4pPr marL="1657350" indent="-285750">
              <a:buFont typeface="Wingdings" panose="05000000000000000000" pitchFamily="2" charset="2"/>
              <a:buChar char="§"/>
              <a:defRPr/>
            </a:lvl4pPr>
            <a:lvl5pPr marL="2114550" indent="-28575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ru-RU" dirty="0"/>
              <a:t>Текст, фото, график, видео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753DB6B-5615-4060-A638-37DFA243D9A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838913" y="1263908"/>
            <a:ext cx="5181600" cy="5092441"/>
          </a:xfrm>
        </p:spPr>
        <p:txBody>
          <a:bodyPr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800"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ru-RU" dirty="0"/>
              <a:t>Текст, фото, график, видео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10C5917B-DF6D-468C-93A7-9EEEB124E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913" y="365126"/>
            <a:ext cx="11177187" cy="71939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659991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F80195CE-5715-42AD-A0B2-3AB1F14B49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4914" y="2059536"/>
            <a:ext cx="4588081" cy="42968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Объект 3">
            <a:extLst>
              <a:ext uri="{FF2B5EF4-FFF2-40B4-BE49-F238E27FC236}">
                <a16:creationId xmlns:a16="http://schemas.microsoft.com/office/drawing/2014/main" id="{FCDCFAE6-8CF4-43FE-A942-1C1DC17470B7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5300330" y="512747"/>
            <a:ext cx="6262130" cy="5843603"/>
          </a:xfrm>
        </p:spPr>
        <p:txBody>
          <a:bodyPr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800"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ru-RU" dirty="0"/>
              <a:t>Текст, фото, график, видео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10C5917B-DF6D-468C-93A7-9EEEB124E070}"/>
              </a:ext>
            </a:extLst>
          </p:cNvPr>
          <p:cNvSpPr txBox="1">
            <a:spLocks/>
          </p:cNvSpPr>
          <p:nvPr userDrawn="1"/>
        </p:nvSpPr>
        <p:spPr>
          <a:xfrm>
            <a:off x="504914" y="365126"/>
            <a:ext cx="4588082" cy="16944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836244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3">
            <a:extLst>
              <a:ext uri="{FF2B5EF4-FFF2-40B4-BE49-F238E27FC236}">
                <a16:creationId xmlns:a16="http://schemas.microsoft.com/office/drawing/2014/main" id="{DE2D8C48-191B-4CBE-A9EB-A01D169C8A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4912" y="1370235"/>
            <a:ext cx="3571431" cy="2223570"/>
          </a:xfrm>
        </p:spPr>
        <p:txBody>
          <a:bodyPr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600"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AA34C22C-22E6-4632-A9EC-C79BD7697F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4912" y="3743325"/>
            <a:ext cx="3571759" cy="274955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10C5917B-DF6D-468C-93A7-9EEEB124E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913" y="365126"/>
            <a:ext cx="11177187" cy="71939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Объект 3">
            <a:extLst>
              <a:ext uri="{FF2B5EF4-FFF2-40B4-BE49-F238E27FC236}">
                <a16:creationId xmlns:a16="http://schemas.microsoft.com/office/drawing/2014/main" id="{DE2D8C48-191B-4CBE-A9EB-A01D169C8A2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310285" y="1370235"/>
            <a:ext cx="3571431" cy="2223570"/>
          </a:xfrm>
        </p:spPr>
        <p:txBody>
          <a:bodyPr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600"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Текст 10">
            <a:extLst>
              <a:ext uri="{FF2B5EF4-FFF2-40B4-BE49-F238E27FC236}">
                <a16:creationId xmlns:a16="http://schemas.microsoft.com/office/drawing/2014/main" id="{AA34C22C-22E6-4632-A9EC-C79BD7697F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10121" y="3743325"/>
            <a:ext cx="3571759" cy="274955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6" name="Объект 3">
            <a:extLst>
              <a:ext uri="{FF2B5EF4-FFF2-40B4-BE49-F238E27FC236}">
                <a16:creationId xmlns:a16="http://schemas.microsoft.com/office/drawing/2014/main" id="{DE2D8C48-191B-4CBE-A9EB-A01D169C8A2C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115494" y="1370235"/>
            <a:ext cx="3571431" cy="2223570"/>
          </a:xfrm>
        </p:spPr>
        <p:txBody>
          <a:bodyPr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600"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Текст 10">
            <a:extLst>
              <a:ext uri="{FF2B5EF4-FFF2-40B4-BE49-F238E27FC236}">
                <a16:creationId xmlns:a16="http://schemas.microsoft.com/office/drawing/2014/main" id="{AA34C22C-22E6-4632-A9EC-C79BD7697F6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15330" y="3743325"/>
            <a:ext cx="3571759" cy="274955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1186502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42663661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335B0B-D621-420D-A76D-563F118D5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459" y="365125"/>
            <a:ext cx="11168641" cy="7030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5E60053-EE2F-4188-B595-68CCA21C5C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3459" y="1222049"/>
            <a:ext cx="11168641" cy="49549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B29A96-87E0-4152-ACF4-34571F8D7F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7BE590-B8EE-4529-9BAC-4A992742BE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80AE11-5358-4161-B1C2-C4DAB59E87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470C9-EE1D-4D1C-8025-4A0C3016A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008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6" r:id="rId5"/>
    <p:sldLayoutId id="2147483658" r:id="rId6"/>
    <p:sldLayoutId id="2147483659" r:id="rId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isk.yandex.ru/i/LZf4W7MHLRJgJA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isk.yandex.ru/i/LZf4W7MHLRJgJA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isk.yandex.ru/i/VO6Mj533-xOMXw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средней длины"/>
          <p:cNvSpPr txBox="1"/>
          <p:nvPr/>
        </p:nvSpPr>
        <p:spPr>
          <a:xfrm>
            <a:off x="729666" y="4561321"/>
            <a:ext cx="6076576" cy="10044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ts val="7000"/>
              </a:lnSpc>
              <a:spcBef>
                <a:spcPts val="0"/>
              </a:spcBef>
              <a:defRPr sz="7000">
                <a:latin typeface="+mn-lt"/>
                <a:ea typeface="+mn-ea"/>
                <a:cs typeface="+mn-cs"/>
                <a:sym typeface="Gramatika Medium"/>
              </a:defRPr>
            </a:lvl1pPr>
          </a:lstStyle>
          <a:p>
            <a:pPr>
              <a:lnSpc>
                <a:spcPct val="90000"/>
              </a:lnSpc>
            </a:pPr>
            <a:r>
              <a:rPr lang="ru-RU" sz="2400" dirty="0">
                <a:latin typeface="Proxima Nova semibold" panose="02000506030000020004" pitchFamily="2" charset="0"/>
              </a:rPr>
              <a:t>ДЛИННОЕ НАЗВАНИЕ ПРОЕКТА</a:t>
            </a:r>
            <a:br>
              <a:rPr lang="ru-RU" sz="2400" dirty="0">
                <a:latin typeface="Proxima Nova semibold" panose="02000506030000020004" pitchFamily="2" charset="0"/>
              </a:rPr>
            </a:br>
            <a:r>
              <a:rPr lang="ru-RU" sz="2400" dirty="0">
                <a:latin typeface="Proxima Nova semibold" panose="02000506030000020004" pitchFamily="2" charset="0"/>
              </a:rPr>
              <a:t>ОЧЕНЬ ДЛИННОЕ, АЖ В ЦЕЛЫХ </a:t>
            </a:r>
            <a:br>
              <a:rPr lang="ru-RU" sz="2400" dirty="0">
                <a:latin typeface="Proxima Nova semibold" panose="02000506030000020004" pitchFamily="2" charset="0"/>
              </a:rPr>
            </a:br>
            <a:r>
              <a:rPr lang="ru-RU" sz="2400" dirty="0">
                <a:latin typeface="Proxima Nova semibold" panose="02000506030000020004" pitchFamily="2" charset="0"/>
              </a:rPr>
              <a:t>ТРИ СТРОКИ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29666" y="5737301"/>
            <a:ext cx="5004399" cy="3291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10000"/>
              </a:lnSpc>
            </a:pPr>
            <a:r>
              <a:rPr lang="ru-RU" sz="2000" dirty="0">
                <a:latin typeface="Proxima Nova Lt" panose="02000506030000020004" pitchFamily="2" charset="0"/>
              </a:rPr>
              <a:t>МУНИЦИПАЛЬНОЕ ОБРАЗОВАНИЕ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E9A9884-8573-5306-38A3-75DB613308F0}"/>
              </a:ext>
            </a:extLst>
          </p:cNvPr>
          <p:cNvSpPr/>
          <p:nvPr/>
        </p:nvSpPr>
        <p:spPr>
          <a:xfrm>
            <a:off x="3453054" y="687065"/>
            <a:ext cx="2026388" cy="7082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Место под герб муниципалитета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57E008D-0CA5-7B9C-035A-F2B4B69571BF}"/>
              </a:ext>
            </a:extLst>
          </p:cNvPr>
          <p:cNvSpPr/>
          <p:nvPr/>
        </p:nvSpPr>
        <p:spPr>
          <a:xfrm>
            <a:off x="729666" y="6216182"/>
            <a:ext cx="5004399" cy="2304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Дата, год</a:t>
            </a:r>
          </a:p>
        </p:txBody>
      </p:sp>
      <p:pic>
        <p:nvPicPr>
          <p:cNvPr id="3" name="Image 0" descr=" ">
            <a:extLst>
              <a:ext uri="{FF2B5EF4-FFF2-40B4-BE49-F238E27FC236}">
                <a16:creationId xmlns:a16="http://schemas.microsoft.com/office/drawing/2014/main" id="{437F35A1-3641-1533-28B7-433D52A60C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2763" y="447"/>
            <a:ext cx="5029174" cy="6857107"/>
          </a:xfrm>
          <a:prstGeom prst="rect">
            <a:avLst/>
          </a:prstGeom>
        </p:spPr>
      </p:pic>
      <p:pic>
        <p:nvPicPr>
          <p:cNvPr id="8" name="Image 41" descr=" ">
            <a:extLst>
              <a:ext uri="{FF2B5EF4-FFF2-40B4-BE49-F238E27FC236}">
                <a16:creationId xmlns:a16="http://schemas.microsoft.com/office/drawing/2014/main" id="{F96B7738-C1F2-9A33-F0C1-53F2F99F6D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53172" y="447"/>
            <a:ext cx="3808097" cy="6857107"/>
          </a:xfrm>
          <a:prstGeom prst="rect">
            <a:avLst/>
          </a:prstGeom>
        </p:spPr>
      </p:pic>
      <p:pic>
        <p:nvPicPr>
          <p:cNvPr id="10" name="Image 42" descr=" ">
            <a:extLst>
              <a:ext uri="{FF2B5EF4-FFF2-40B4-BE49-F238E27FC236}">
                <a16:creationId xmlns:a16="http://schemas.microsoft.com/office/drawing/2014/main" id="{BA830E6D-34BE-C1C5-0984-9A040F30EC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49193" y="3098526"/>
            <a:ext cx="2842744" cy="3759028"/>
          </a:xfrm>
          <a:prstGeom prst="rect">
            <a:avLst/>
          </a:prstGeom>
        </p:spPr>
      </p:pic>
      <p:pic>
        <p:nvPicPr>
          <p:cNvPr id="11" name="Image 43" descr=" ">
            <a:extLst>
              <a:ext uri="{FF2B5EF4-FFF2-40B4-BE49-F238E27FC236}">
                <a16:creationId xmlns:a16="http://schemas.microsoft.com/office/drawing/2014/main" id="{FD0932C9-7CC5-00BD-5C7A-C30F37DEF3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349193" y="4571851"/>
            <a:ext cx="812076" cy="812376"/>
          </a:xfrm>
          <a:prstGeom prst="rect">
            <a:avLst/>
          </a:prstGeom>
        </p:spPr>
      </p:pic>
      <p:pic>
        <p:nvPicPr>
          <p:cNvPr id="12" name="Image 44" descr=" ">
            <a:extLst>
              <a:ext uri="{FF2B5EF4-FFF2-40B4-BE49-F238E27FC236}">
                <a16:creationId xmlns:a16="http://schemas.microsoft.com/office/drawing/2014/main" id="{5750493D-87B8-28A4-0D44-1E9A21A3523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0" y="3098526"/>
            <a:ext cx="5718171" cy="81237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210F614-681B-B176-00DE-A333D26DB7A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31701" y="696324"/>
            <a:ext cx="2248659" cy="698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032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92156" y="473812"/>
            <a:ext cx="11589508" cy="7193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КОНЕЧНЫЕ РЕЗУЛЬТАТЫ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21AFC6DD-E610-08ED-10A3-31D949A582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0305258"/>
              </p:ext>
            </p:extLst>
          </p:nvPr>
        </p:nvGraphicFramePr>
        <p:xfrm>
          <a:off x="703093" y="1272980"/>
          <a:ext cx="10728000" cy="50243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4500">
                <a:tc>
                  <a:txBody>
                    <a:bodyPr/>
                    <a:lstStyle/>
                    <a:p>
                      <a:pPr marL="0" marR="0" lvl="0" indent="0" algn="l" defTabSz="931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ЦЕЛЕВЫЕ ПОКАЗАТЕЛИ</a:t>
                      </a:r>
                    </a:p>
                  </a:txBody>
                  <a:tcPr marL="110871" marR="110871" marT="55436" marB="55436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31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БЫЛО</a:t>
                      </a:r>
                    </a:p>
                  </a:txBody>
                  <a:tcPr marL="110871" marR="110871" marT="55436" marB="55436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31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СТАЛО</a:t>
                      </a:r>
                    </a:p>
                  </a:txBody>
                  <a:tcPr marL="110871" marR="110871" marT="55436" marB="55436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830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+mj-lt"/>
                        </a:rPr>
                        <a:t>Название показателя достаточно длинное, чтобы занимать 2 строки</a:t>
                      </a:r>
                    </a:p>
                  </a:txBody>
                  <a:tcPr marL="110871" marR="110871" marT="55436" marB="55436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/>
                        <a:t>ХХХ</a:t>
                      </a:r>
                    </a:p>
                  </a:txBody>
                  <a:tcPr marL="110871" marR="110871" marT="55436" marB="55436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/>
                        <a:t>ХХХ</a:t>
                      </a:r>
                    </a:p>
                  </a:txBody>
                  <a:tcPr marL="110871" marR="110871" marT="55436" marB="55436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830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+mj-lt"/>
                        </a:rPr>
                        <a:t>Название показателя достаточно длинное, чтобы занимать 2 строки</a:t>
                      </a:r>
                    </a:p>
                  </a:txBody>
                  <a:tcPr marL="110871" marR="110871" marT="55436" marB="5543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/>
                        <a:t>ХХХ</a:t>
                      </a:r>
                    </a:p>
                  </a:txBody>
                  <a:tcPr marL="110871" marR="110871" marT="55436" marB="5543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/>
                        <a:t>ХХХ</a:t>
                      </a:r>
                    </a:p>
                  </a:txBody>
                  <a:tcPr marL="110871" marR="110871" marT="55436" marB="5543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830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+mj-lt"/>
                        </a:rPr>
                        <a:t>Название показателя достаточно длинное, чтобы занимать 2 строки</a:t>
                      </a:r>
                    </a:p>
                  </a:txBody>
                  <a:tcPr marL="110871" marR="110871" marT="55436" marB="5543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/>
                        <a:t>ХХХ</a:t>
                      </a:r>
                    </a:p>
                  </a:txBody>
                  <a:tcPr marL="110871" marR="110871" marT="55436" marB="5543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/>
                        <a:t>ХХХ</a:t>
                      </a:r>
                    </a:p>
                  </a:txBody>
                  <a:tcPr marL="110871" marR="110871" marT="55436" marB="5543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830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+mj-lt"/>
                        </a:rPr>
                        <a:t>Название показателя достаточно длинное, чтобы занимать 2 строки</a:t>
                      </a:r>
                    </a:p>
                  </a:txBody>
                  <a:tcPr marL="110871" marR="110871" marT="55436" marB="5543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/>
                        <a:t>ХХХ</a:t>
                      </a:r>
                    </a:p>
                  </a:txBody>
                  <a:tcPr marL="110871" marR="110871" marT="55436" marB="5543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/>
                        <a:t>ХХХ</a:t>
                      </a:r>
                    </a:p>
                  </a:txBody>
                  <a:tcPr marL="110871" marR="110871" marT="55436" marB="5543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830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+mj-lt"/>
                        </a:rPr>
                        <a:t>Название показателя достаточно длинное, чтобы занимать 2 строки</a:t>
                      </a:r>
                    </a:p>
                  </a:txBody>
                  <a:tcPr marL="110871" marR="110871" marT="55436" marB="5543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/>
                        <a:t>ХХХ</a:t>
                      </a:r>
                    </a:p>
                  </a:txBody>
                  <a:tcPr marL="110871" marR="110871" marT="55436" marB="5543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/>
                        <a:t>ХХХ</a:t>
                      </a:r>
                    </a:p>
                  </a:txBody>
                  <a:tcPr marL="110871" marR="110871" marT="55436" marB="5543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4830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+mj-lt"/>
                        </a:rPr>
                        <a:t>Название показателя достаточно длинное, чтобы занимать 2 строки</a:t>
                      </a:r>
                    </a:p>
                  </a:txBody>
                  <a:tcPr marL="110871" marR="110871" marT="55436" marB="5543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/>
                        <a:t>ХХХ</a:t>
                      </a:r>
                    </a:p>
                  </a:txBody>
                  <a:tcPr marL="110871" marR="110871" marT="55436" marB="5543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/>
                        <a:t>ХХХ</a:t>
                      </a:r>
                    </a:p>
                  </a:txBody>
                  <a:tcPr marL="110871" marR="110871" marT="55436" marB="5543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022790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CA7B9F93-9BD9-6CDA-A164-4323FE2433AB}"/>
              </a:ext>
            </a:extLst>
          </p:cNvPr>
          <p:cNvCxnSpPr/>
          <p:nvPr/>
        </p:nvCxnSpPr>
        <p:spPr>
          <a:xfrm>
            <a:off x="6070122" y="1445811"/>
            <a:ext cx="0" cy="5037828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16D9A2A2-E078-F8EF-C020-8EB33854D4B9}"/>
              </a:ext>
            </a:extLst>
          </p:cNvPr>
          <p:cNvCxnSpPr>
            <a:cxnSpLocks/>
          </p:cNvCxnSpPr>
          <p:nvPr/>
        </p:nvCxnSpPr>
        <p:spPr>
          <a:xfrm>
            <a:off x="638259" y="4043269"/>
            <a:ext cx="10915482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4DAE710-946C-EE1A-9DB1-781CF17CB48E}"/>
              </a:ext>
            </a:extLst>
          </p:cNvPr>
          <p:cNvSpPr txBox="1"/>
          <p:nvPr/>
        </p:nvSpPr>
        <p:spPr>
          <a:xfrm>
            <a:off x="592156" y="1480988"/>
            <a:ext cx="547796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/>
            <a:r>
              <a:rPr lang="ru-RU" sz="1600" b="1" kern="1200" dirty="0">
                <a:solidFill>
                  <a:srgbClr val="990A0A"/>
                </a:solidFill>
                <a:effectLst/>
                <a:latin typeface="+mn-lt"/>
                <a:ea typeface="+mn-ea"/>
                <a:cs typeface="+mn-cs"/>
              </a:rPr>
              <a:t>ХАРАКТЕРИСТИКА ПРОЕКТА</a:t>
            </a:r>
            <a:endParaRPr lang="ru-RU" sz="1600" kern="1200" dirty="0">
              <a:solidFill>
                <a:srgbClr val="990A0A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21CFBB-AAFF-3096-AA86-C9FB78A2E963}"/>
              </a:ext>
            </a:extLst>
          </p:cNvPr>
          <p:cNvSpPr txBox="1"/>
          <p:nvPr/>
        </p:nvSpPr>
        <p:spPr>
          <a:xfrm>
            <a:off x="6182073" y="1480988"/>
            <a:ext cx="536601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/>
            <a:r>
              <a:rPr lang="ru-RU" sz="1600" b="1" kern="1200" dirty="0">
                <a:solidFill>
                  <a:srgbClr val="990A0A"/>
                </a:solidFill>
                <a:effectLst/>
                <a:latin typeface="+mn-lt"/>
                <a:ea typeface="+mn-ea"/>
                <a:cs typeface="+mn-cs"/>
              </a:rPr>
              <a:t>ОБОСНОВАНИЕ ПРОЕКТА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AB3B9D-2368-FF0A-C8F4-F7C656DE02C2}"/>
              </a:ext>
            </a:extLst>
          </p:cNvPr>
          <p:cNvSpPr txBox="1"/>
          <p:nvPr/>
        </p:nvSpPr>
        <p:spPr>
          <a:xfrm>
            <a:off x="618034" y="4175022"/>
            <a:ext cx="547796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/>
            <a:r>
              <a:rPr lang="ru-RU" sz="1600" b="1" kern="1200" dirty="0">
                <a:solidFill>
                  <a:srgbClr val="990A0A"/>
                </a:solidFill>
                <a:effectLst/>
                <a:latin typeface="+mn-lt"/>
                <a:ea typeface="+mn-ea"/>
                <a:cs typeface="+mn-cs"/>
              </a:rPr>
              <a:t>ЦЕЛЕВЫЕ ПОКАЗАТЕЛИ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3475B1-7D94-641B-0A50-2808A3281BF3}"/>
              </a:ext>
            </a:extLst>
          </p:cNvPr>
          <p:cNvSpPr txBox="1"/>
          <p:nvPr/>
        </p:nvSpPr>
        <p:spPr>
          <a:xfrm>
            <a:off x="6182073" y="4180774"/>
            <a:ext cx="536601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/>
            <a:r>
              <a:rPr lang="ru-RU" sz="1600" b="1" kern="1200" dirty="0">
                <a:solidFill>
                  <a:srgbClr val="990A0A"/>
                </a:solidFill>
                <a:effectLst/>
                <a:latin typeface="+mn-lt"/>
                <a:ea typeface="+mn-ea"/>
                <a:cs typeface="+mn-cs"/>
              </a:rPr>
              <a:t>КЛЮЧЕВЫЕ СОБЫТИЯ ПРОЕКТА</a:t>
            </a:r>
          </a:p>
        </p:txBody>
      </p:sp>
      <p:graphicFrame>
        <p:nvGraphicFramePr>
          <p:cNvPr id="14" name="Таблица 14">
            <a:extLst>
              <a:ext uri="{FF2B5EF4-FFF2-40B4-BE49-F238E27FC236}">
                <a16:creationId xmlns:a16="http://schemas.microsoft.com/office/drawing/2014/main" id="{FA0AEE39-7AFE-75A4-4F86-E6DA945CE8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7559338"/>
              </p:ext>
            </p:extLst>
          </p:nvPr>
        </p:nvGraphicFramePr>
        <p:xfrm>
          <a:off x="638258" y="1858694"/>
          <a:ext cx="5319901" cy="199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5167">
                  <a:extLst>
                    <a:ext uri="{9D8B030D-6E8A-4147-A177-3AD203B41FA5}">
                      <a16:colId xmlns:a16="http://schemas.microsoft.com/office/drawing/2014/main" val="2798889363"/>
                    </a:ext>
                  </a:extLst>
                </a:gridCol>
                <a:gridCol w="2884734">
                  <a:extLst>
                    <a:ext uri="{9D8B030D-6E8A-4147-A177-3AD203B41FA5}">
                      <a16:colId xmlns:a16="http://schemas.microsoft.com/office/drawing/2014/main" val="200385021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Заказчик процесса: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700" b="0" dirty="0">
                          <a:solidFill>
                            <a:schemeClr val="tx1"/>
                          </a:solidFill>
                          <a:latin typeface="+mn-lt"/>
                        </a:rPr>
                        <a:t>Физическое или юридическое лицо, которое является владельцем результата проекта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878152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Периметр проекта: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proxima nova rg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700" b="0" dirty="0">
                          <a:solidFill>
                            <a:schemeClr val="tx1"/>
                          </a:solidFill>
                          <a:latin typeface="+mn-lt"/>
                        </a:rPr>
                        <a:t>Задействованные ОМСУ, ОИВ, подведомственные организации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2751969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Владелец процесса: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proxima nova rg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latin typeface="+mn-lt"/>
                        </a:rPr>
                        <a:t>Руководитель подразделения/функции, который управляет процессом и несет ответственность за его результат и эффективность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670715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Руководитель проекта: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proxima nova rg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(ФИО, должность)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084763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Границы процесса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proxima nova rg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700" b="0" dirty="0">
                          <a:solidFill>
                            <a:schemeClr val="tx1"/>
                          </a:solidFill>
                          <a:latin typeface="+mn-lt"/>
                        </a:rPr>
                        <a:t>Начальный и конечный этапы/фрагмента процесса, в котором будут проводиться улучшения и замеры целевых показателей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869151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Команда проекта: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(ФИО, должность)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9420299"/>
                  </a:ext>
                </a:extLst>
              </a:tr>
            </a:tbl>
          </a:graphicData>
        </a:graphic>
      </p:graphicFrame>
      <p:graphicFrame>
        <p:nvGraphicFramePr>
          <p:cNvPr id="15" name="Таблица 15">
            <a:extLst>
              <a:ext uri="{FF2B5EF4-FFF2-40B4-BE49-F238E27FC236}">
                <a16:creationId xmlns:a16="http://schemas.microsoft.com/office/drawing/2014/main" id="{48B5F72A-953D-76B7-9A85-18D3D1FE5C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1110926"/>
              </p:ext>
            </p:extLst>
          </p:nvPr>
        </p:nvGraphicFramePr>
        <p:xfrm>
          <a:off x="6206521" y="1940144"/>
          <a:ext cx="5341545" cy="183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5418">
                  <a:extLst>
                    <a:ext uri="{9D8B030D-6E8A-4147-A177-3AD203B41FA5}">
                      <a16:colId xmlns:a16="http://schemas.microsoft.com/office/drawing/2014/main" val="2943535780"/>
                    </a:ext>
                  </a:extLst>
                </a:gridCol>
                <a:gridCol w="2616127">
                  <a:extLst>
                    <a:ext uri="{9D8B030D-6E8A-4147-A177-3AD203B41FA5}">
                      <a16:colId xmlns:a16="http://schemas.microsoft.com/office/drawing/2014/main" val="2410222918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Описание проблемы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Ключевые риски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3119764"/>
                  </a:ext>
                </a:extLst>
              </a:tr>
              <a:tr h="1476000">
                <a:tc>
                  <a:txBody>
                    <a:bodyPr/>
                    <a:lstStyle/>
                    <a:p>
                      <a:pPr marL="180975" marR="0" lvl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kumimoji="0" lang="ru-RU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81818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3973510"/>
                  </a:ext>
                </a:extLst>
              </a:tr>
            </a:tbl>
          </a:graphicData>
        </a:graphic>
      </p:graphicFrame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0A163B18-E6AB-B173-CB3A-E3352FE592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5848510"/>
              </p:ext>
            </p:extLst>
          </p:nvPr>
        </p:nvGraphicFramePr>
        <p:xfrm>
          <a:off x="638258" y="4642753"/>
          <a:ext cx="5111999" cy="17871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2923">
                  <a:extLst>
                    <a:ext uri="{9D8B030D-6E8A-4147-A177-3AD203B41FA5}">
                      <a16:colId xmlns:a16="http://schemas.microsoft.com/office/drawing/2014/main" val="503496546"/>
                    </a:ext>
                  </a:extLst>
                </a:gridCol>
                <a:gridCol w="1179692">
                  <a:extLst>
                    <a:ext uri="{9D8B030D-6E8A-4147-A177-3AD203B41FA5}">
                      <a16:colId xmlns:a16="http://schemas.microsoft.com/office/drawing/2014/main" val="2401293911"/>
                    </a:ext>
                  </a:extLst>
                </a:gridCol>
                <a:gridCol w="1179692">
                  <a:extLst>
                    <a:ext uri="{9D8B030D-6E8A-4147-A177-3AD203B41FA5}">
                      <a16:colId xmlns:a16="http://schemas.microsoft.com/office/drawing/2014/main" val="2877287445"/>
                    </a:ext>
                  </a:extLst>
                </a:gridCol>
                <a:gridCol w="11796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sz="1050" dirty="0">
                          <a:latin typeface="+mj-lt"/>
                        </a:rPr>
                        <a:t>Показатель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dirty="0">
                          <a:latin typeface="+mj-lt"/>
                        </a:rPr>
                        <a:t>Ед. изм.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ТЕКУЩИЙ ПОКАЗАТЕЛЬ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ЦЕЛЕВОЙ ПОКАЗАТЕЛЬ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17738435"/>
                  </a:ext>
                </a:extLst>
              </a:tr>
              <a:tr h="458559">
                <a:tc>
                  <a:txBody>
                    <a:bodyPr/>
                    <a:lstStyle/>
                    <a:p>
                      <a:pPr algn="l"/>
                      <a:endParaRPr lang="ru-RU" sz="1050" dirty="0"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dirty="0">
                          <a:latin typeface="+mn-lt"/>
                        </a:rPr>
                        <a:t>ХХ,ХХ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81818"/>
                          </a:solidFill>
                          <a:effectLst/>
                          <a:uLnTx/>
                          <a:uFillTx/>
                          <a:latin typeface="proxima nova rg"/>
                          <a:ea typeface="+mn-ea"/>
                          <a:cs typeface="+mn-cs"/>
                        </a:rPr>
                        <a:t>ХХ,ХХ</a:t>
                      </a:r>
                      <a:endParaRPr kumimoji="0" lang="ru-RU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81818"/>
                        </a:solidFill>
                        <a:effectLst/>
                        <a:uLnTx/>
                        <a:uFillTx/>
                        <a:latin typeface="proxima nova rg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81818"/>
                          </a:solidFill>
                          <a:effectLst/>
                          <a:uLnTx/>
                          <a:uFillTx/>
                          <a:latin typeface="proxima nova rg"/>
                          <a:ea typeface="+mn-ea"/>
                          <a:cs typeface="+mn-cs"/>
                        </a:rPr>
                        <a:t>ХХ,ХХ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96048107"/>
                  </a:ext>
                </a:extLst>
              </a:tr>
              <a:tr h="458559">
                <a:tc>
                  <a:txBody>
                    <a:bodyPr/>
                    <a:lstStyle/>
                    <a:p>
                      <a:pPr algn="l"/>
                      <a:endParaRPr lang="ru-RU" sz="1050" dirty="0"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81818"/>
                          </a:solidFill>
                          <a:effectLst/>
                          <a:uLnTx/>
                          <a:uFillTx/>
                          <a:latin typeface="proxima nova rg"/>
                          <a:ea typeface="+mn-ea"/>
                          <a:cs typeface="+mn-cs"/>
                        </a:rPr>
                        <a:t>ХХ,ХХ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81818"/>
                          </a:solidFill>
                          <a:effectLst/>
                          <a:uLnTx/>
                          <a:uFillTx/>
                          <a:latin typeface="proxima nova rg"/>
                          <a:ea typeface="+mn-ea"/>
                          <a:cs typeface="+mn-cs"/>
                        </a:rPr>
                        <a:t>ХХ,ХХ</a:t>
                      </a:r>
                      <a:endParaRPr kumimoji="0" lang="ru-RU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81818"/>
                        </a:solidFill>
                        <a:effectLst/>
                        <a:uLnTx/>
                        <a:uFillTx/>
                        <a:latin typeface="proxima nova rg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81818"/>
                          </a:solidFill>
                          <a:effectLst/>
                          <a:uLnTx/>
                          <a:uFillTx/>
                          <a:latin typeface="proxima nova rg"/>
                          <a:ea typeface="+mn-ea"/>
                          <a:cs typeface="+mn-cs"/>
                        </a:rPr>
                        <a:t>ХХ,ХХ</a:t>
                      </a:r>
                      <a:endParaRPr kumimoji="0" lang="ru-RU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81818"/>
                        </a:solidFill>
                        <a:effectLst/>
                        <a:uLnTx/>
                        <a:uFillTx/>
                        <a:latin typeface="proxima nova rg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91780452"/>
                  </a:ext>
                </a:extLst>
              </a:tr>
              <a:tr h="458559">
                <a:tc>
                  <a:txBody>
                    <a:bodyPr/>
                    <a:lstStyle/>
                    <a:p>
                      <a:pPr algn="l"/>
                      <a:endParaRPr lang="ru-RU" sz="1050" dirty="0"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81818"/>
                          </a:solidFill>
                          <a:effectLst/>
                          <a:uLnTx/>
                          <a:uFillTx/>
                          <a:latin typeface="proxima nova rg"/>
                          <a:ea typeface="+mn-ea"/>
                          <a:cs typeface="+mn-cs"/>
                        </a:rPr>
                        <a:t>ХХ,ХХ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81818"/>
                          </a:solidFill>
                          <a:effectLst/>
                          <a:uLnTx/>
                          <a:uFillTx/>
                          <a:latin typeface="proxima nova rg"/>
                          <a:ea typeface="+mn-ea"/>
                          <a:cs typeface="+mn-cs"/>
                        </a:rPr>
                        <a:t>ХХ,ХХ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81818"/>
                          </a:solidFill>
                          <a:effectLst/>
                          <a:uLnTx/>
                          <a:uFillTx/>
                          <a:latin typeface="proxima nova rg"/>
                          <a:ea typeface="+mn-ea"/>
                          <a:cs typeface="+mn-cs"/>
                        </a:rPr>
                        <a:t>ХХ,ХХ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36100119"/>
                  </a:ext>
                </a:extLst>
              </a:tr>
            </a:tbl>
          </a:graphicData>
        </a:graphic>
      </p:graphicFrame>
      <p:graphicFrame>
        <p:nvGraphicFramePr>
          <p:cNvPr id="17" name="Таблица 14">
            <a:extLst>
              <a:ext uri="{FF2B5EF4-FFF2-40B4-BE49-F238E27FC236}">
                <a16:creationId xmlns:a16="http://schemas.microsoft.com/office/drawing/2014/main" id="{80C32403-B504-EDC0-36B3-E6224B5282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7695583"/>
              </p:ext>
            </p:extLst>
          </p:nvPr>
        </p:nvGraphicFramePr>
        <p:xfrm>
          <a:off x="6206521" y="4613369"/>
          <a:ext cx="5341545" cy="1813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9497">
                  <a:extLst>
                    <a:ext uri="{9D8B030D-6E8A-4147-A177-3AD203B41FA5}">
                      <a16:colId xmlns:a16="http://schemas.microsoft.com/office/drawing/2014/main" val="2798889363"/>
                    </a:ext>
                  </a:extLst>
                </a:gridCol>
                <a:gridCol w="1932048">
                  <a:extLst>
                    <a:ext uri="{9D8B030D-6E8A-4147-A177-3AD203B41FA5}">
                      <a16:colId xmlns:a16="http://schemas.microsoft.com/office/drawing/2014/main" val="2003850212"/>
                    </a:ext>
                  </a:extLst>
                </a:gridCol>
              </a:tblGrid>
              <a:tr h="362665">
                <a:tc>
                  <a:txBody>
                    <a:bodyPr/>
                    <a:lstStyle/>
                    <a:p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Старт: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+mn-lt"/>
                        </a:rPr>
                        <a:t>Дата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8781521"/>
                  </a:ext>
                </a:extLst>
              </a:tr>
              <a:tr h="3626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Диагностика и планирование: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proxima nova rg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81818"/>
                          </a:solidFill>
                          <a:effectLst/>
                          <a:uLnTx/>
                          <a:uFillTx/>
                          <a:latin typeface="proxima nova rg"/>
                          <a:ea typeface="+mn-ea"/>
                          <a:cs typeface="+mn-cs"/>
                        </a:rPr>
                        <a:t>Дата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2751969"/>
                  </a:ext>
                </a:extLst>
              </a:tr>
              <a:tr h="3626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Внедрение: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proxima nova rg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81818"/>
                          </a:solidFill>
                          <a:effectLst/>
                          <a:uLnTx/>
                          <a:uFillTx/>
                          <a:latin typeface="proxima nova rg"/>
                          <a:ea typeface="+mn-ea"/>
                          <a:cs typeface="+mn-cs"/>
                        </a:rPr>
                        <a:t>Дата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6707154"/>
                  </a:ext>
                </a:extLst>
              </a:tr>
              <a:tr h="3626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Завершение: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proxima nova rg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81818"/>
                          </a:solidFill>
                          <a:effectLst/>
                          <a:uLnTx/>
                          <a:uFillTx/>
                          <a:latin typeface="proxima nova rg"/>
                          <a:ea typeface="+mn-ea"/>
                          <a:cs typeface="+mn-cs"/>
                        </a:rPr>
                        <a:t>Дата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0847631"/>
                  </a:ext>
                </a:extLst>
              </a:tr>
              <a:tr h="3626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Анализ и доработка: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proxima nova rg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81818"/>
                          </a:solidFill>
                          <a:effectLst/>
                          <a:uLnTx/>
                          <a:uFillTx/>
                          <a:latin typeface="proxima nova rg"/>
                          <a:ea typeface="+mn-ea"/>
                          <a:cs typeface="+mn-cs"/>
                        </a:rPr>
                        <a:t>Дата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8691517"/>
                  </a:ext>
                </a:extLst>
              </a:tr>
            </a:tbl>
          </a:graphicData>
        </a:graphic>
      </p:graphicFrame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FA0C4078-08B2-65E1-203F-E7200CECD80D}"/>
              </a:ext>
            </a:extLst>
          </p:cNvPr>
          <p:cNvSpPr txBox="1">
            <a:spLocks/>
          </p:cNvSpPr>
          <p:nvPr/>
        </p:nvSpPr>
        <p:spPr>
          <a:xfrm>
            <a:off x="592156" y="473812"/>
            <a:ext cx="11589508" cy="7193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ПАСПОРТ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272820014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CA7B9F93-9BD9-6CDA-A164-4323FE2433AB}"/>
              </a:ext>
            </a:extLst>
          </p:cNvPr>
          <p:cNvCxnSpPr/>
          <p:nvPr/>
        </p:nvCxnSpPr>
        <p:spPr>
          <a:xfrm>
            <a:off x="6070122" y="1445811"/>
            <a:ext cx="0" cy="5037828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16D9A2A2-E078-F8EF-C020-8EB33854D4B9}"/>
              </a:ext>
            </a:extLst>
          </p:cNvPr>
          <p:cNvCxnSpPr>
            <a:cxnSpLocks/>
          </p:cNvCxnSpPr>
          <p:nvPr/>
        </p:nvCxnSpPr>
        <p:spPr>
          <a:xfrm>
            <a:off x="638259" y="4156003"/>
            <a:ext cx="10915482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4DAE710-946C-EE1A-9DB1-781CF17CB48E}"/>
              </a:ext>
            </a:extLst>
          </p:cNvPr>
          <p:cNvSpPr txBox="1"/>
          <p:nvPr/>
        </p:nvSpPr>
        <p:spPr>
          <a:xfrm>
            <a:off x="592156" y="1668039"/>
            <a:ext cx="547796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/>
            <a:r>
              <a:rPr lang="ru-RU" sz="1600" b="1" kern="1200" dirty="0">
                <a:solidFill>
                  <a:srgbClr val="990A0A"/>
                </a:solidFill>
                <a:effectLst/>
                <a:latin typeface="+mn-lt"/>
                <a:ea typeface="+mn-ea"/>
                <a:cs typeface="+mn-cs"/>
              </a:rPr>
              <a:t>ХАРАКТЕРИСТИКА ПРОЕКТА</a:t>
            </a:r>
            <a:endParaRPr lang="ru-RU" sz="1600" kern="1200" dirty="0">
              <a:solidFill>
                <a:srgbClr val="990A0A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21CFBB-AAFF-3096-AA86-C9FB78A2E963}"/>
              </a:ext>
            </a:extLst>
          </p:cNvPr>
          <p:cNvSpPr txBox="1"/>
          <p:nvPr/>
        </p:nvSpPr>
        <p:spPr>
          <a:xfrm>
            <a:off x="6182073" y="1668039"/>
            <a:ext cx="536601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/>
            <a:r>
              <a:rPr lang="ru-RU" sz="1600" b="1" kern="1200" dirty="0">
                <a:solidFill>
                  <a:srgbClr val="990A0A"/>
                </a:solidFill>
                <a:effectLst/>
                <a:latin typeface="+mn-lt"/>
                <a:ea typeface="+mn-ea"/>
                <a:cs typeface="+mn-cs"/>
              </a:rPr>
              <a:t>ОБОСНОВАНИЕ ПРОЕКТА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AB3B9D-2368-FF0A-C8F4-F7C656DE02C2}"/>
              </a:ext>
            </a:extLst>
          </p:cNvPr>
          <p:cNvSpPr txBox="1"/>
          <p:nvPr/>
        </p:nvSpPr>
        <p:spPr>
          <a:xfrm>
            <a:off x="618034" y="4255780"/>
            <a:ext cx="547796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/>
            <a:r>
              <a:rPr lang="ru-RU" sz="1600" b="1" kern="1200" dirty="0">
                <a:solidFill>
                  <a:srgbClr val="990A0A"/>
                </a:solidFill>
                <a:effectLst/>
                <a:latin typeface="+mn-lt"/>
                <a:ea typeface="+mn-ea"/>
                <a:cs typeface="+mn-cs"/>
              </a:rPr>
              <a:t>ЦЕЛЕВЫЕ ПОКАЗАТЕЛИ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3475B1-7D94-641B-0A50-2808A3281BF3}"/>
              </a:ext>
            </a:extLst>
          </p:cNvPr>
          <p:cNvSpPr txBox="1"/>
          <p:nvPr/>
        </p:nvSpPr>
        <p:spPr>
          <a:xfrm>
            <a:off x="6182073" y="4261532"/>
            <a:ext cx="536601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/>
            <a:r>
              <a:rPr lang="ru-RU" sz="1600" b="1" kern="1200" dirty="0">
                <a:solidFill>
                  <a:srgbClr val="990A0A"/>
                </a:solidFill>
                <a:effectLst/>
                <a:latin typeface="+mn-lt"/>
                <a:ea typeface="+mn-ea"/>
                <a:cs typeface="+mn-cs"/>
              </a:rPr>
              <a:t>КЛЮЧЕВЫЕ СОБЫТИЯ ПРОЕКТА</a:t>
            </a:r>
          </a:p>
        </p:txBody>
      </p:sp>
      <p:graphicFrame>
        <p:nvGraphicFramePr>
          <p:cNvPr id="14" name="Таблица 14">
            <a:extLst>
              <a:ext uri="{FF2B5EF4-FFF2-40B4-BE49-F238E27FC236}">
                <a16:creationId xmlns:a16="http://schemas.microsoft.com/office/drawing/2014/main" id="{FA0AEE39-7AFE-75A4-4F86-E6DA945CE8B7}"/>
              </a:ext>
            </a:extLst>
          </p:cNvPr>
          <p:cNvGraphicFramePr>
            <a:graphicFrameLocks noGrp="1"/>
          </p:cNvGraphicFramePr>
          <p:nvPr/>
        </p:nvGraphicFramePr>
        <p:xfrm>
          <a:off x="638258" y="2033670"/>
          <a:ext cx="5319901" cy="199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5167">
                  <a:extLst>
                    <a:ext uri="{9D8B030D-6E8A-4147-A177-3AD203B41FA5}">
                      <a16:colId xmlns:a16="http://schemas.microsoft.com/office/drawing/2014/main" val="2798889363"/>
                    </a:ext>
                  </a:extLst>
                </a:gridCol>
                <a:gridCol w="2884734">
                  <a:extLst>
                    <a:ext uri="{9D8B030D-6E8A-4147-A177-3AD203B41FA5}">
                      <a16:colId xmlns:a16="http://schemas.microsoft.com/office/drawing/2014/main" val="200385021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Заказчик процесса: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700" b="0" dirty="0">
                          <a:solidFill>
                            <a:schemeClr val="tx1"/>
                          </a:solidFill>
                          <a:latin typeface="+mn-lt"/>
                        </a:rPr>
                        <a:t>Физическое или юридическое лицо, которое является владельцем результата проекта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878152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Периметр проекта: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proxima nova rg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700" b="0" dirty="0">
                          <a:solidFill>
                            <a:schemeClr val="tx1"/>
                          </a:solidFill>
                          <a:latin typeface="+mn-lt"/>
                        </a:rPr>
                        <a:t>Задействованные ОМСУ, ОИВ, подведомственные организации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2751969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Владелец процесса: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proxima nova rg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latin typeface="+mn-lt"/>
                        </a:rPr>
                        <a:t>Руководитель подразделения/функции, который управляет процессом и несет ответственность за его результат и эффективность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670715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Руководитель проекта: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proxima nova rg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(ФИО, должность)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084763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Границы процесса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proxima nova rg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700" b="0" dirty="0">
                          <a:solidFill>
                            <a:schemeClr val="tx1"/>
                          </a:solidFill>
                          <a:latin typeface="+mn-lt"/>
                        </a:rPr>
                        <a:t>Начальный и конечный этапы/фрагмента процесса, в котором будут проводиться улучшения и замеры целевых показателей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869151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Команда проекта: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(ФИО, должность)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9420299"/>
                  </a:ext>
                </a:extLst>
              </a:tr>
            </a:tbl>
          </a:graphicData>
        </a:graphic>
      </p:graphicFrame>
      <p:graphicFrame>
        <p:nvGraphicFramePr>
          <p:cNvPr id="15" name="Таблица 15">
            <a:extLst>
              <a:ext uri="{FF2B5EF4-FFF2-40B4-BE49-F238E27FC236}">
                <a16:creationId xmlns:a16="http://schemas.microsoft.com/office/drawing/2014/main" id="{48B5F72A-953D-76B7-9A85-18D3D1FE5C65}"/>
              </a:ext>
            </a:extLst>
          </p:cNvPr>
          <p:cNvGraphicFramePr>
            <a:graphicFrameLocks noGrp="1"/>
          </p:cNvGraphicFramePr>
          <p:nvPr/>
        </p:nvGraphicFramePr>
        <p:xfrm>
          <a:off x="6206521" y="2115120"/>
          <a:ext cx="5341545" cy="183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5418">
                  <a:extLst>
                    <a:ext uri="{9D8B030D-6E8A-4147-A177-3AD203B41FA5}">
                      <a16:colId xmlns:a16="http://schemas.microsoft.com/office/drawing/2014/main" val="2943535780"/>
                    </a:ext>
                  </a:extLst>
                </a:gridCol>
                <a:gridCol w="2616127">
                  <a:extLst>
                    <a:ext uri="{9D8B030D-6E8A-4147-A177-3AD203B41FA5}">
                      <a16:colId xmlns:a16="http://schemas.microsoft.com/office/drawing/2014/main" val="2410222918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Описание проблемы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Ключевые риски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3119764"/>
                  </a:ext>
                </a:extLst>
              </a:tr>
              <a:tr h="1476000">
                <a:tc>
                  <a:txBody>
                    <a:bodyPr/>
                    <a:lstStyle/>
                    <a:p>
                      <a:pPr marL="180975" marR="0" lvl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kumimoji="0" lang="ru-RU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81818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3973510"/>
                  </a:ext>
                </a:extLst>
              </a:tr>
            </a:tbl>
          </a:graphicData>
        </a:graphic>
      </p:graphicFrame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0A163B18-E6AB-B173-CB3A-E3352FE592A8}"/>
              </a:ext>
            </a:extLst>
          </p:cNvPr>
          <p:cNvGraphicFramePr>
            <a:graphicFrameLocks noGrp="1"/>
          </p:cNvGraphicFramePr>
          <p:nvPr/>
        </p:nvGraphicFramePr>
        <p:xfrm>
          <a:off x="638258" y="4690730"/>
          <a:ext cx="5111999" cy="17871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2923">
                  <a:extLst>
                    <a:ext uri="{9D8B030D-6E8A-4147-A177-3AD203B41FA5}">
                      <a16:colId xmlns:a16="http://schemas.microsoft.com/office/drawing/2014/main" val="503496546"/>
                    </a:ext>
                  </a:extLst>
                </a:gridCol>
                <a:gridCol w="1179692">
                  <a:extLst>
                    <a:ext uri="{9D8B030D-6E8A-4147-A177-3AD203B41FA5}">
                      <a16:colId xmlns:a16="http://schemas.microsoft.com/office/drawing/2014/main" val="2401293911"/>
                    </a:ext>
                  </a:extLst>
                </a:gridCol>
                <a:gridCol w="1179692">
                  <a:extLst>
                    <a:ext uri="{9D8B030D-6E8A-4147-A177-3AD203B41FA5}">
                      <a16:colId xmlns:a16="http://schemas.microsoft.com/office/drawing/2014/main" val="2877287445"/>
                    </a:ext>
                  </a:extLst>
                </a:gridCol>
                <a:gridCol w="11796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sz="1050" dirty="0">
                          <a:latin typeface="+mj-lt"/>
                        </a:rPr>
                        <a:t>Показатель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dirty="0">
                          <a:latin typeface="+mj-lt"/>
                        </a:rPr>
                        <a:t>Ед. изм.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ТЕКУЩИЙ ПОКАЗАТЕЛЬ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ЦЕЛЕВОЙ ПОКАЗАТЕЛЬ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17738435"/>
                  </a:ext>
                </a:extLst>
              </a:tr>
              <a:tr h="458559">
                <a:tc>
                  <a:txBody>
                    <a:bodyPr/>
                    <a:lstStyle/>
                    <a:p>
                      <a:pPr algn="l"/>
                      <a:endParaRPr lang="ru-RU" sz="1050" dirty="0"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dirty="0">
                          <a:latin typeface="+mn-lt"/>
                        </a:rPr>
                        <a:t>ХХ,ХХ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81818"/>
                          </a:solidFill>
                          <a:effectLst/>
                          <a:uLnTx/>
                          <a:uFillTx/>
                          <a:latin typeface="proxima nova rg"/>
                          <a:ea typeface="+mn-ea"/>
                          <a:cs typeface="+mn-cs"/>
                        </a:rPr>
                        <a:t>ХХ,ХХ</a:t>
                      </a:r>
                      <a:endParaRPr kumimoji="0" lang="ru-RU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81818"/>
                        </a:solidFill>
                        <a:effectLst/>
                        <a:uLnTx/>
                        <a:uFillTx/>
                        <a:latin typeface="proxima nova rg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81818"/>
                          </a:solidFill>
                          <a:effectLst/>
                          <a:uLnTx/>
                          <a:uFillTx/>
                          <a:latin typeface="proxima nova rg"/>
                          <a:ea typeface="+mn-ea"/>
                          <a:cs typeface="+mn-cs"/>
                        </a:rPr>
                        <a:t>ХХ,ХХ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96048107"/>
                  </a:ext>
                </a:extLst>
              </a:tr>
              <a:tr h="458559">
                <a:tc>
                  <a:txBody>
                    <a:bodyPr/>
                    <a:lstStyle/>
                    <a:p>
                      <a:pPr algn="l"/>
                      <a:endParaRPr lang="ru-RU" sz="1050" dirty="0"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81818"/>
                          </a:solidFill>
                          <a:effectLst/>
                          <a:uLnTx/>
                          <a:uFillTx/>
                          <a:latin typeface="proxima nova rg"/>
                          <a:ea typeface="+mn-ea"/>
                          <a:cs typeface="+mn-cs"/>
                        </a:rPr>
                        <a:t>ХХ,ХХ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81818"/>
                          </a:solidFill>
                          <a:effectLst/>
                          <a:uLnTx/>
                          <a:uFillTx/>
                          <a:latin typeface="proxima nova rg"/>
                          <a:ea typeface="+mn-ea"/>
                          <a:cs typeface="+mn-cs"/>
                        </a:rPr>
                        <a:t>ХХ,ХХ</a:t>
                      </a:r>
                      <a:endParaRPr kumimoji="0" lang="ru-RU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81818"/>
                        </a:solidFill>
                        <a:effectLst/>
                        <a:uLnTx/>
                        <a:uFillTx/>
                        <a:latin typeface="proxima nova rg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81818"/>
                          </a:solidFill>
                          <a:effectLst/>
                          <a:uLnTx/>
                          <a:uFillTx/>
                          <a:latin typeface="proxima nova rg"/>
                          <a:ea typeface="+mn-ea"/>
                          <a:cs typeface="+mn-cs"/>
                        </a:rPr>
                        <a:t>ХХ,ХХ</a:t>
                      </a:r>
                      <a:endParaRPr kumimoji="0" lang="ru-RU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81818"/>
                        </a:solidFill>
                        <a:effectLst/>
                        <a:uLnTx/>
                        <a:uFillTx/>
                        <a:latin typeface="proxima nova rg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91780452"/>
                  </a:ext>
                </a:extLst>
              </a:tr>
              <a:tr h="458559">
                <a:tc>
                  <a:txBody>
                    <a:bodyPr/>
                    <a:lstStyle/>
                    <a:p>
                      <a:pPr algn="l"/>
                      <a:endParaRPr lang="ru-RU" sz="1050" dirty="0"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81818"/>
                          </a:solidFill>
                          <a:effectLst/>
                          <a:uLnTx/>
                          <a:uFillTx/>
                          <a:latin typeface="proxima nova rg"/>
                          <a:ea typeface="+mn-ea"/>
                          <a:cs typeface="+mn-cs"/>
                        </a:rPr>
                        <a:t>ХХ,ХХ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81818"/>
                          </a:solidFill>
                          <a:effectLst/>
                          <a:uLnTx/>
                          <a:uFillTx/>
                          <a:latin typeface="proxima nova rg"/>
                          <a:ea typeface="+mn-ea"/>
                          <a:cs typeface="+mn-cs"/>
                        </a:rPr>
                        <a:t>ХХ,ХХ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81818"/>
                          </a:solidFill>
                          <a:effectLst/>
                          <a:uLnTx/>
                          <a:uFillTx/>
                          <a:latin typeface="proxima nova rg"/>
                          <a:ea typeface="+mn-ea"/>
                          <a:cs typeface="+mn-cs"/>
                        </a:rPr>
                        <a:t>ХХ,ХХ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36100119"/>
                  </a:ext>
                </a:extLst>
              </a:tr>
            </a:tbl>
          </a:graphicData>
        </a:graphic>
      </p:graphicFrame>
      <p:graphicFrame>
        <p:nvGraphicFramePr>
          <p:cNvPr id="17" name="Таблица 14">
            <a:extLst>
              <a:ext uri="{FF2B5EF4-FFF2-40B4-BE49-F238E27FC236}">
                <a16:creationId xmlns:a16="http://schemas.microsoft.com/office/drawing/2014/main" id="{80C32403-B504-EDC0-36B3-E6224B528207}"/>
              </a:ext>
            </a:extLst>
          </p:cNvPr>
          <p:cNvGraphicFramePr>
            <a:graphicFrameLocks noGrp="1"/>
          </p:cNvGraphicFramePr>
          <p:nvPr/>
        </p:nvGraphicFramePr>
        <p:xfrm>
          <a:off x="6206521" y="4661346"/>
          <a:ext cx="5341545" cy="1813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9497">
                  <a:extLst>
                    <a:ext uri="{9D8B030D-6E8A-4147-A177-3AD203B41FA5}">
                      <a16:colId xmlns:a16="http://schemas.microsoft.com/office/drawing/2014/main" val="2798889363"/>
                    </a:ext>
                  </a:extLst>
                </a:gridCol>
                <a:gridCol w="1932048">
                  <a:extLst>
                    <a:ext uri="{9D8B030D-6E8A-4147-A177-3AD203B41FA5}">
                      <a16:colId xmlns:a16="http://schemas.microsoft.com/office/drawing/2014/main" val="2003850212"/>
                    </a:ext>
                  </a:extLst>
                </a:gridCol>
              </a:tblGrid>
              <a:tr h="362665">
                <a:tc>
                  <a:txBody>
                    <a:bodyPr/>
                    <a:lstStyle/>
                    <a:p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Старт: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+mn-lt"/>
                        </a:rPr>
                        <a:t>Дата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8781521"/>
                  </a:ext>
                </a:extLst>
              </a:tr>
              <a:tr h="3626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Диагностика и планирование: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proxima nova rg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81818"/>
                          </a:solidFill>
                          <a:effectLst/>
                          <a:uLnTx/>
                          <a:uFillTx/>
                          <a:latin typeface="proxima nova rg"/>
                          <a:ea typeface="+mn-ea"/>
                          <a:cs typeface="+mn-cs"/>
                        </a:rPr>
                        <a:t>Дата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2751969"/>
                  </a:ext>
                </a:extLst>
              </a:tr>
              <a:tr h="3626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Внедрение: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proxima nova rg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81818"/>
                          </a:solidFill>
                          <a:effectLst/>
                          <a:uLnTx/>
                          <a:uFillTx/>
                          <a:latin typeface="proxima nova rg"/>
                          <a:ea typeface="+mn-ea"/>
                          <a:cs typeface="+mn-cs"/>
                        </a:rPr>
                        <a:t>Дата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6707154"/>
                  </a:ext>
                </a:extLst>
              </a:tr>
              <a:tr h="3626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Завершение: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proxima nova rg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81818"/>
                          </a:solidFill>
                          <a:effectLst/>
                          <a:uLnTx/>
                          <a:uFillTx/>
                          <a:latin typeface="proxima nova rg"/>
                          <a:ea typeface="+mn-ea"/>
                          <a:cs typeface="+mn-cs"/>
                        </a:rPr>
                        <a:t>Дата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0847631"/>
                  </a:ext>
                </a:extLst>
              </a:tr>
              <a:tr h="3626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Анализ и доработка: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proxima nova rg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81818"/>
                          </a:solidFill>
                          <a:effectLst/>
                          <a:uLnTx/>
                          <a:uFillTx/>
                          <a:latin typeface="proxima nova rg"/>
                          <a:ea typeface="+mn-ea"/>
                          <a:cs typeface="+mn-cs"/>
                        </a:rPr>
                        <a:t>Дата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8691517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78F7D149-FC51-5BEC-334F-E318F02DCDB3}"/>
              </a:ext>
            </a:extLst>
          </p:cNvPr>
          <p:cNvSpPr txBox="1"/>
          <p:nvPr/>
        </p:nvSpPr>
        <p:spPr>
          <a:xfrm>
            <a:off x="618034" y="1223076"/>
            <a:ext cx="111769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/>
            <a:r>
              <a:rPr lang="ru-RU" sz="1200" kern="1200" dirty="0">
                <a:effectLst/>
                <a:latin typeface="+mn-lt"/>
                <a:ea typeface="+mn-ea"/>
                <a:cs typeface="+mn-cs"/>
              </a:rPr>
              <a:t>Наименование проекта____________________________________                                                                                              Утверждаю__________________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FE1E37-32A3-C869-FD2D-E86E86BDBB41}"/>
              </a:ext>
            </a:extLst>
          </p:cNvPr>
          <p:cNvSpPr txBox="1"/>
          <p:nvPr/>
        </p:nvSpPr>
        <p:spPr>
          <a:xfrm>
            <a:off x="9225495" y="1415436"/>
            <a:ext cx="1319255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/>
            <a:r>
              <a:rPr lang="ru-RU" sz="500" kern="1200" dirty="0">
                <a:effectLst/>
                <a:latin typeface="+mn-lt"/>
                <a:ea typeface="+mn-ea"/>
                <a:cs typeface="+mn-cs"/>
              </a:rPr>
              <a:t>(Заказчик проекта)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FA0C4078-08B2-65E1-203F-E7200CECD80D}"/>
              </a:ext>
            </a:extLst>
          </p:cNvPr>
          <p:cNvSpPr txBox="1">
            <a:spLocks/>
          </p:cNvSpPr>
          <p:nvPr/>
        </p:nvSpPr>
        <p:spPr>
          <a:xfrm>
            <a:off x="592156" y="473812"/>
            <a:ext cx="11589508" cy="7193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ПАСПОРТ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325377961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CF88CC1-D9FB-AC85-6D54-5E9B9C44CDB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592156" y="473812"/>
            <a:ext cx="11589508" cy="7193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КОМАНДА ПРОЕКТА</a:t>
            </a: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FA4D7AA6-7933-74A6-9E65-C1B856DB1CDF}"/>
              </a:ext>
            </a:extLst>
          </p:cNvPr>
          <p:cNvSpPr/>
          <p:nvPr/>
        </p:nvSpPr>
        <p:spPr>
          <a:xfrm>
            <a:off x="708804" y="1362974"/>
            <a:ext cx="10774393" cy="2066026"/>
          </a:xfrm>
          <a:prstGeom prst="roundRect">
            <a:avLst>
              <a:gd name="adj" fmla="val 0"/>
            </a:avLst>
          </a:prstGeom>
          <a:noFill/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3DCB2EF-1FA1-C1C4-F5C4-391D6E1A74AA}"/>
              </a:ext>
            </a:extLst>
          </p:cNvPr>
          <p:cNvSpPr txBox="1"/>
          <p:nvPr/>
        </p:nvSpPr>
        <p:spPr>
          <a:xfrm>
            <a:off x="907930" y="1544232"/>
            <a:ext cx="28273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990A0A"/>
                </a:solidFill>
                <a:latin typeface="+mj-lt"/>
              </a:rPr>
              <a:t>Руководитель  </a:t>
            </a:r>
          </a:p>
          <a:p>
            <a:r>
              <a:rPr lang="ru-RU" sz="1600" dirty="0">
                <a:solidFill>
                  <a:srgbClr val="990A0A"/>
                </a:solidFill>
                <a:latin typeface="+mj-lt"/>
              </a:rPr>
              <a:t>рабочей группы проекта</a:t>
            </a: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1DEEC5F9-0E73-BF10-BB3C-AB254D020355}"/>
              </a:ext>
            </a:extLst>
          </p:cNvPr>
          <p:cNvSpPr/>
          <p:nvPr/>
        </p:nvSpPr>
        <p:spPr>
          <a:xfrm>
            <a:off x="1017917" y="2226710"/>
            <a:ext cx="931653" cy="93165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86E7829-41EE-19B2-8C99-E9B149613248}"/>
              </a:ext>
            </a:extLst>
          </p:cNvPr>
          <p:cNvSpPr txBox="1"/>
          <p:nvPr/>
        </p:nvSpPr>
        <p:spPr>
          <a:xfrm>
            <a:off x="2055243" y="2226710"/>
            <a:ext cx="22838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latin typeface="+mj-lt"/>
              </a:rPr>
              <a:t>Иванов Иван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1AFD35E-FCE3-9112-8CC2-C19AEF0488B1}"/>
              </a:ext>
            </a:extLst>
          </p:cNvPr>
          <p:cNvSpPr txBox="1"/>
          <p:nvPr/>
        </p:nvSpPr>
        <p:spPr>
          <a:xfrm>
            <a:off x="2055243" y="2506277"/>
            <a:ext cx="20940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Должность достаточно длинная, чтобы занимать три строки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F4CAA3-0F85-22F6-D535-448068E057AB}"/>
              </a:ext>
            </a:extLst>
          </p:cNvPr>
          <p:cNvSpPr txBox="1"/>
          <p:nvPr/>
        </p:nvSpPr>
        <p:spPr>
          <a:xfrm>
            <a:off x="4344121" y="1639366"/>
            <a:ext cx="282730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990A0A"/>
                </a:solidFill>
                <a:latin typeface="+mj-lt"/>
              </a:rPr>
              <a:t>Куратор проекта</a:t>
            </a:r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51AC8F48-DBD6-5460-1964-965E5A9D1BF1}"/>
              </a:ext>
            </a:extLst>
          </p:cNvPr>
          <p:cNvSpPr/>
          <p:nvPr/>
        </p:nvSpPr>
        <p:spPr>
          <a:xfrm>
            <a:off x="4454108" y="2226710"/>
            <a:ext cx="931653" cy="93165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6527991-7E4B-3FD9-B5B7-B33945EE4046}"/>
              </a:ext>
            </a:extLst>
          </p:cNvPr>
          <p:cNvSpPr txBox="1"/>
          <p:nvPr/>
        </p:nvSpPr>
        <p:spPr>
          <a:xfrm>
            <a:off x="5491434" y="2226710"/>
            <a:ext cx="22838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latin typeface="+mj-lt"/>
              </a:rPr>
              <a:t>Иванов Иван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F3C3349-9B19-EA0A-EB4B-727F2F4BBEC4}"/>
              </a:ext>
            </a:extLst>
          </p:cNvPr>
          <p:cNvSpPr txBox="1"/>
          <p:nvPr/>
        </p:nvSpPr>
        <p:spPr>
          <a:xfrm>
            <a:off x="5491434" y="2506277"/>
            <a:ext cx="20940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Должность достаточно длинная, чтобы занимать три строки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6C9D406-0E4D-9C1D-59BC-C1EA2E95D18E}"/>
              </a:ext>
            </a:extLst>
          </p:cNvPr>
          <p:cNvSpPr txBox="1"/>
          <p:nvPr/>
        </p:nvSpPr>
        <p:spPr>
          <a:xfrm>
            <a:off x="7852913" y="1639366"/>
            <a:ext cx="282730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990A0A"/>
                </a:solidFill>
                <a:latin typeface="+mj-lt"/>
              </a:rPr>
              <a:t>Заказчик проекта</a:t>
            </a: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8CA47150-3D62-EF6B-70C2-9947C1EB014E}"/>
              </a:ext>
            </a:extLst>
          </p:cNvPr>
          <p:cNvSpPr/>
          <p:nvPr/>
        </p:nvSpPr>
        <p:spPr>
          <a:xfrm>
            <a:off x="7962900" y="2226710"/>
            <a:ext cx="931653" cy="93165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B53070B-3CC6-2031-D055-17D3D9F7F74D}"/>
              </a:ext>
            </a:extLst>
          </p:cNvPr>
          <p:cNvSpPr txBox="1"/>
          <p:nvPr/>
        </p:nvSpPr>
        <p:spPr>
          <a:xfrm>
            <a:off x="9000226" y="2226710"/>
            <a:ext cx="22838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latin typeface="+mj-lt"/>
              </a:rPr>
              <a:t>Иванов Иван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F1E7B30-0227-FC18-A29A-8CE226A45D2B}"/>
              </a:ext>
            </a:extLst>
          </p:cNvPr>
          <p:cNvSpPr txBox="1"/>
          <p:nvPr/>
        </p:nvSpPr>
        <p:spPr>
          <a:xfrm>
            <a:off x="9000226" y="2506277"/>
            <a:ext cx="20940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Должность достаточно длинная, чтобы занимать три строки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01D35EF-97F9-9D64-25AE-1A245CFEB663}"/>
              </a:ext>
            </a:extLst>
          </p:cNvPr>
          <p:cNvSpPr txBox="1"/>
          <p:nvPr/>
        </p:nvSpPr>
        <p:spPr>
          <a:xfrm>
            <a:off x="592156" y="3735229"/>
            <a:ext cx="28273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990A0A"/>
                </a:solidFill>
                <a:latin typeface="+mj-lt"/>
              </a:rPr>
              <a:t>Рабочая группа</a:t>
            </a:r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68EA80E6-B109-1D4D-5FCB-0D51C0CA5D21}"/>
              </a:ext>
            </a:extLst>
          </p:cNvPr>
          <p:cNvSpPr/>
          <p:nvPr/>
        </p:nvSpPr>
        <p:spPr>
          <a:xfrm>
            <a:off x="1143004" y="4332474"/>
            <a:ext cx="931653" cy="93165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EAB1F78-DA33-E2AF-3F11-4D326E191DAB}"/>
              </a:ext>
            </a:extLst>
          </p:cNvPr>
          <p:cNvSpPr txBox="1"/>
          <p:nvPr/>
        </p:nvSpPr>
        <p:spPr>
          <a:xfrm>
            <a:off x="466909" y="5368288"/>
            <a:ext cx="22838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+mj-lt"/>
              </a:rPr>
              <a:t>Иванов Иван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9CB2055-AD0B-CED9-33C5-9EA3DE74E876}"/>
              </a:ext>
            </a:extLst>
          </p:cNvPr>
          <p:cNvSpPr txBox="1"/>
          <p:nvPr/>
        </p:nvSpPr>
        <p:spPr>
          <a:xfrm>
            <a:off x="561799" y="5647855"/>
            <a:ext cx="20940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Должность достаточно длинная, чтобы занимать три строки</a:t>
            </a: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BD13F2AF-F4DC-DD73-925E-DFD2F0F5B048}"/>
              </a:ext>
            </a:extLst>
          </p:cNvPr>
          <p:cNvSpPr/>
          <p:nvPr/>
        </p:nvSpPr>
        <p:spPr>
          <a:xfrm>
            <a:off x="3386589" y="4332474"/>
            <a:ext cx="931653" cy="93165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BA0D0EA-828C-9654-F615-D21BDB0CB172}"/>
              </a:ext>
            </a:extLst>
          </p:cNvPr>
          <p:cNvSpPr txBox="1"/>
          <p:nvPr/>
        </p:nvSpPr>
        <p:spPr>
          <a:xfrm>
            <a:off x="2710494" y="5368288"/>
            <a:ext cx="22838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+mj-lt"/>
              </a:rPr>
              <a:t>Иванов Иван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4BA7FC2-9D3E-2BEC-D993-66E26FFB2EAD}"/>
              </a:ext>
            </a:extLst>
          </p:cNvPr>
          <p:cNvSpPr txBox="1"/>
          <p:nvPr/>
        </p:nvSpPr>
        <p:spPr>
          <a:xfrm>
            <a:off x="2805384" y="5647855"/>
            <a:ext cx="20940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Должность достаточно длинная, чтобы занимать три строки</a:t>
            </a:r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1453B809-3D54-0125-1BAE-B0133319C3EE}"/>
              </a:ext>
            </a:extLst>
          </p:cNvPr>
          <p:cNvSpPr/>
          <p:nvPr/>
        </p:nvSpPr>
        <p:spPr>
          <a:xfrm>
            <a:off x="5630174" y="4332474"/>
            <a:ext cx="931653" cy="93165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6CFEB7D-9B0F-CEE1-930F-E66DFC9E1410}"/>
              </a:ext>
            </a:extLst>
          </p:cNvPr>
          <p:cNvSpPr txBox="1"/>
          <p:nvPr/>
        </p:nvSpPr>
        <p:spPr>
          <a:xfrm>
            <a:off x="4954078" y="5368288"/>
            <a:ext cx="22838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+mj-lt"/>
              </a:rPr>
              <a:t>Иванов Иван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E2716BC-8F29-5163-B7E3-19B928A3D6D7}"/>
              </a:ext>
            </a:extLst>
          </p:cNvPr>
          <p:cNvSpPr txBox="1"/>
          <p:nvPr/>
        </p:nvSpPr>
        <p:spPr>
          <a:xfrm>
            <a:off x="5048968" y="5647855"/>
            <a:ext cx="20940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Должность достаточно длинная, чтобы занимать три строки</a:t>
            </a:r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D98E11FA-8AEB-01FD-D6EE-B9E7F9BC881C}"/>
              </a:ext>
            </a:extLst>
          </p:cNvPr>
          <p:cNvSpPr/>
          <p:nvPr/>
        </p:nvSpPr>
        <p:spPr>
          <a:xfrm>
            <a:off x="7873759" y="4332474"/>
            <a:ext cx="931653" cy="93165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E524E22-E0FD-B29F-D670-0D4CB01A9366}"/>
              </a:ext>
            </a:extLst>
          </p:cNvPr>
          <p:cNvSpPr txBox="1"/>
          <p:nvPr/>
        </p:nvSpPr>
        <p:spPr>
          <a:xfrm>
            <a:off x="7197664" y="5368288"/>
            <a:ext cx="22838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+mj-lt"/>
              </a:rPr>
              <a:t>Иванов Иван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F9B1483-3110-48D2-DA8F-E7E1533DA518}"/>
              </a:ext>
            </a:extLst>
          </p:cNvPr>
          <p:cNvSpPr txBox="1"/>
          <p:nvPr/>
        </p:nvSpPr>
        <p:spPr>
          <a:xfrm>
            <a:off x="7292554" y="5647855"/>
            <a:ext cx="20940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Должность достаточно длинная, чтобы занимать три строки</a:t>
            </a:r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C2E039B5-83D2-F079-F1B4-C1F1936C409B}"/>
              </a:ext>
            </a:extLst>
          </p:cNvPr>
          <p:cNvSpPr/>
          <p:nvPr/>
        </p:nvSpPr>
        <p:spPr>
          <a:xfrm>
            <a:off x="10117344" y="4332474"/>
            <a:ext cx="931653" cy="93165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441CB7E-AC26-4D6F-9ADC-BCB4CC696D6D}"/>
              </a:ext>
            </a:extLst>
          </p:cNvPr>
          <p:cNvSpPr txBox="1"/>
          <p:nvPr/>
        </p:nvSpPr>
        <p:spPr>
          <a:xfrm>
            <a:off x="9441248" y="5368288"/>
            <a:ext cx="22838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+mj-lt"/>
              </a:rPr>
              <a:t>Иванов Иван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ADABD4C-85AE-FFA1-2C84-C2924A16F4CA}"/>
              </a:ext>
            </a:extLst>
          </p:cNvPr>
          <p:cNvSpPr txBox="1"/>
          <p:nvPr/>
        </p:nvSpPr>
        <p:spPr>
          <a:xfrm>
            <a:off x="9536138" y="5647855"/>
            <a:ext cx="20940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Должность достаточно длинная, чтобы занимать три строки</a:t>
            </a:r>
          </a:p>
        </p:txBody>
      </p:sp>
    </p:spTree>
    <p:extLst>
      <p:ext uri="{BB962C8B-B14F-4D97-AF65-F5344CB8AC3E}">
        <p14:creationId xmlns:p14="http://schemas.microsoft.com/office/powerpoint/2010/main" val="221479122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Рисунок 177">
            <a:extLst>
              <a:ext uri="{FF2B5EF4-FFF2-40B4-BE49-F238E27FC236}">
                <a16:creationId xmlns:a16="http://schemas.microsoft.com/office/drawing/2014/main" id="{F2385061-F37F-CBC1-8AF0-CEB12FFA33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61" y="2408236"/>
            <a:ext cx="11148078" cy="4449764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592156" y="473812"/>
            <a:ext cx="11589508" cy="1324402"/>
          </a:xfrm>
          <a:prstGeom prst="rect">
            <a:avLst/>
          </a:prstGeom>
        </p:spPr>
        <p:txBody>
          <a:bodyPr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КАРТА </a:t>
            </a:r>
            <a:r>
              <a:rPr lang="ru-RU" dirty="0">
                <a:solidFill>
                  <a:srgbClr val="990A0A"/>
                </a:solidFill>
              </a:rPr>
              <a:t>ТЕКУЩЕГО</a:t>
            </a:r>
            <a:br>
              <a:rPr lang="ru-RU" dirty="0"/>
            </a:br>
            <a:r>
              <a:rPr lang="ru-RU" dirty="0"/>
              <a:t>СОСТОЯНИЯ ПРОЦЕССА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6D558D-9827-5D97-CC18-46CDA89002F3}"/>
              </a:ext>
            </a:extLst>
          </p:cNvPr>
          <p:cNvSpPr txBox="1"/>
          <p:nvPr/>
        </p:nvSpPr>
        <p:spPr>
          <a:xfrm>
            <a:off x="592156" y="1904049"/>
            <a:ext cx="60970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990A0A"/>
                </a:solidFill>
                <a:latin typeface="+mj-lt"/>
              </a:rPr>
              <a:t>Шаблон карты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2C8A8F10-EC4B-1F96-528B-7224B891B3AD}"/>
              </a:ext>
            </a:extLst>
          </p:cNvPr>
          <p:cNvSpPr/>
          <p:nvPr/>
        </p:nvSpPr>
        <p:spPr>
          <a:xfrm>
            <a:off x="9242425" y="415231"/>
            <a:ext cx="2533083" cy="687540"/>
          </a:xfrm>
          <a:prstGeom prst="roundRect">
            <a:avLst>
              <a:gd name="adj" fmla="val 10290"/>
            </a:avLst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2"/>
                </a:solidFill>
              </a:rPr>
              <a:t>Используйте приложение </a:t>
            </a:r>
            <a:br>
              <a:rPr lang="en-US" sz="1400" dirty="0">
                <a:solidFill>
                  <a:schemeClr val="tx2"/>
                </a:solidFill>
              </a:rPr>
            </a:br>
            <a:r>
              <a:rPr lang="en-US" sz="1400" dirty="0">
                <a:solidFill>
                  <a:schemeClr val="tx2"/>
                </a:solidFill>
              </a:rPr>
              <a:t>https://app.diagrams.net/</a:t>
            </a:r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7" name="Прямоугольник: скругленные углы 6">
            <a:hlinkClick r:id="rId3"/>
            <a:extLst>
              <a:ext uri="{FF2B5EF4-FFF2-40B4-BE49-F238E27FC236}">
                <a16:creationId xmlns:a16="http://schemas.microsoft.com/office/drawing/2014/main" id="{18C9B0EB-6D3A-095D-EFD2-5FCBC5DA106F}"/>
              </a:ext>
            </a:extLst>
          </p:cNvPr>
          <p:cNvSpPr/>
          <p:nvPr/>
        </p:nvSpPr>
        <p:spPr>
          <a:xfrm>
            <a:off x="9247645" y="1397065"/>
            <a:ext cx="2533083" cy="526093"/>
          </a:xfrm>
          <a:prstGeom prst="roundRect">
            <a:avLst/>
          </a:prstGeom>
          <a:solidFill>
            <a:srgbClr val="990A0A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990A0A"/>
                </a:solidFill>
                <a:latin typeface="+mj-lt"/>
              </a:rPr>
              <a:t>Скачать шаблон карты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58B17C8-91D8-56DA-3C70-EC55DE218B8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5132" y="1923158"/>
            <a:ext cx="275573" cy="27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22962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92156" y="473812"/>
            <a:ext cx="11589508" cy="1324402"/>
          </a:xfrm>
          <a:prstGeom prst="rect">
            <a:avLst/>
          </a:prstGeom>
        </p:spPr>
        <p:txBody>
          <a:bodyPr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КАРТА </a:t>
            </a:r>
            <a:r>
              <a:rPr lang="ru-RU" dirty="0">
                <a:solidFill>
                  <a:srgbClr val="990A0A"/>
                </a:solidFill>
              </a:rPr>
              <a:t>ЦЕЛЕВОГО</a:t>
            </a:r>
            <a:br>
              <a:rPr lang="ru-RU" dirty="0"/>
            </a:br>
            <a:r>
              <a:rPr lang="ru-RU" dirty="0"/>
              <a:t>СОСТОЯНИЯ ПРОЦЕССА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BFC45A-1D4E-6A92-45B8-2DA36E566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61" y="2408236"/>
            <a:ext cx="11148078" cy="44497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CD8DE4-0F81-80D4-D80D-BBC157537A63}"/>
              </a:ext>
            </a:extLst>
          </p:cNvPr>
          <p:cNvSpPr txBox="1"/>
          <p:nvPr/>
        </p:nvSpPr>
        <p:spPr>
          <a:xfrm>
            <a:off x="592156" y="1904049"/>
            <a:ext cx="60970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990A0A"/>
                </a:solidFill>
                <a:latin typeface="+mj-lt"/>
              </a:rPr>
              <a:t>Шаблон карты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29A7C5C8-A95A-7BCC-328F-9A07D3ABAA74}"/>
              </a:ext>
            </a:extLst>
          </p:cNvPr>
          <p:cNvSpPr/>
          <p:nvPr/>
        </p:nvSpPr>
        <p:spPr>
          <a:xfrm>
            <a:off x="9242425" y="415231"/>
            <a:ext cx="2533083" cy="687540"/>
          </a:xfrm>
          <a:prstGeom prst="roundRect">
            <a:avLst>
              <a:gd name="adj" fmla="val 10290"/>
            </a:avLst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2"/>
                </a:solidFill>
              </a:rPr>
              <a:t>Используйте приложение </a:t>
            </a:r>
            <a:br>
              <a:rPr lang="en-US" sz="1400" dirty="0">
                <a:solidFill>
                  <a:schemeClr val="tx2"/>
                </a:solidFill>
              </a:rPr>
            </a:br>
            <a:r>
              <a:rPr lang="en-US" sz="1400" dirty="0">
                <a:solidFill>
                  <a:schemeClr val="tx2"/>
                </a:solidFill>
              </a:rPr>
              <a:t>https://app.diagrams.net/</a:t>
            </a:r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7" name="Прямоугольник: скругленные углы 6">
            <a:hlinkClick r:id="rId3"/>
            <a:extLst>
              <a:ext uri="{FF2B5EF4-FFF2-40B4-BE49-F238E27FC236}">
                <a16:creationId xmlns:a16="http://schemas.microsoft.com/office/drawing/2014/main" id="{64CCB676-B7C4-A1B0-971F-B2E0190AA795}"/>
              </a:ext>
            </a:extLst>
          </p:cNvPr>
          <p:cNvSpPr/>
          <p:nvPr/>
        </p:nvSpPr>
        <p:spPr>
          <a:xfrm>
            <a:off x="9247645" y="1397065"/>
            <a:ext cx="2533083" cy="526093"/>
          </a:xfrm>
          <a:prstGeom prst="roundRect">
            <a:avLst/>
          </a:prstGeom>
          <a:solidFill>
            <a:srgbClr val="990A0A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990A0A"/>
                </a:solidFill>
                <a:latin typeface="+mj-lt"/>
              </a:rPr>
              <a:t>Скачать шаблон карты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030E4F3-AF1E-C0EB-1BEB-3DBAFD9ED1C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5132" y="1923158"/>
            <a:ext cx="275573" cy="27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60958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8AC79D92-0FAE-ACBD-7BC5-631E52B5995E}"/>
              </a:ext>
            </a:extLst>
          </p:cNvPr>
          <p:cNvGrpSpPr/>
          <p:nvPr/>
        </p:nvGrpSpPr>
        <p:grpSpPr>
          <a:xfrm>
            <a:off x="361943" y="2480153"/>
            <a:ext cx="11468114" cy="2634850"/>
            <a:chOff x="389501" y="2480153"/>
            <a:chExt cx="11468114" cy="2634850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30EDA586-7866-072C-E7CE-97BC4049C7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6387" y="2553430"/>
              <a:ext cx="11314342" cy="2488295"/>
            </a:xfrm>
            <a:prstGeom prst="rect">
              <a:avLst/>
            </a:prstGeom>
          </p:spPr>
        </p:pic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id="{FCADEDE6-E77C-6017-F0AF-953E718CC160}"/>
                </a:ext>
              </a:extLst>
            </p:cNvPr>
            <p:cNvSpPr/>
            <p:nvPr/>
          </p:nvSpPr>
          <p:spPr>
            <a:xfrm>
              <a:off x="389501" y="2480153"/>
              <a:ext cx="11468114" cy="2634850"/>
            </a:xfrm>
            <a:prstGeom prst="roundRect">
              <a:avLst>
                <a:gd name="adj" fmla="val 3579"/>
              </a:avLst>
            </a:prstGeom>
            <a:no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Заголовок 1"/>
          <p:cNvSpPr txBox="1">
            <a:spLocks/>
          </p:cNvSpPr>
          <p:nvPr/>
        </p:nvSpPr>
        <p:spPr>
          <a:xfrm>
            <a:off x="592156" y="473812"/>
            <a:ext cx="11589508" cy="7193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ПЛАН МЕРОПРИЯТИЙ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60AF58-633D-B033-526B-0AE728B581DF}"/>
              </a:ext>
            </a:extLst>
          </p:cNvPr>
          <p:cNvSpPr txBox="1"/>
          <p:nvPr/>
        </p:nvSpPr>
        <p:spPr>
          <a:xfrm>
            <a:off x="592156" y="1275478"/>
            <a:ext cx="60970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990A0A"/>
                </a:solidFill>
                <a:latin typeface="+mj-lt"/>
              </a:rPr>
              <a:t>Шаблон плана мероприятий</a:t>
            </a:r>
          </a:p>
        </p:txBody>
      </p:sp>
      <p:sp>
        <p:nvSpPr>
          <p:cNvPr id="6" name="Прямоугольник: скругленные углы 5">
            <a:hlinkClick r:id="rId3"/>
            <a:extLst>
              <a:ext uri="{FF2B5EF4-FFF2-40B4-BE49-F238E27FC236}">
                <a16:creationId xmlns:a16="http://schemas.microsoft.com/office/drawing/2014/main" id="{37BC8CE2-267B-992F-7868-5A8059B49C92}"/>
              </a:ext>
            </a:extLst>
          </p:cNvPr>
          <p:cNvSpPr/>
          <p:nvPr/>
        </p:nvSpPr>
        <p:spPr>
          <a:xfrm>
            <a:off x="8242127" y="391542"/>
            <a:ext cx="3538602" cy="526093"/>
          </a:xfrm>
          <a:prstGeom prst="roundRect">
            <a:avLst/>
          </a:prstGeom>
          <a:solidFill>
            <a:srgbClr val="990A0A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990A0A"/>
                </a:solidFill>
                <a:latin typeface="+mj-lt"/>
              </a:rPr>
              <a:t>Скачать шаблон плана мероприятий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E27FD74-D257-F046-9E9F-21F3ABD3B64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5132" y="917635"/>
            <a:ext cx="275573" cy="27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99931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92156" y="473812"/>
            <a:ext cx="11589508" cy="7193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СМЕТА ПРОЕКТА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989EBE-D2B7-BC10-05E1-19D94BDC78FC}"/>
              </a:ext>
            </a:extLst>
          </p:cNvPr>
          <p:cNvSpPr txBox="1"/>
          <p:nvPr/>
        </p:nvSpPr>
        <p:spPr>
          <a:xfrm>
            <a:off x="7964608" y="473812"/>
            <a:ext cx="37417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600" dirty="0">
                <a:solidFill>
                  <a:srgbClr val="FF0000"/>
                </a:solidFill>
              </a:rPr>
              <a:t>(оставить данный слайд, если проект требует финансирования)</a:t>
            </a:r>
            <a:endParaRPr lang="ru-RU" sz="1600" dirty="0"/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E7EF8351-2C1A-CA37-F6C1-16AE8D58A3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089881"/>
              </p:ext>
            </p:extLst>
          </p:nvPr>
        </p:nvGraphicFramePr>
        <p:xfrm>
          <a:off x="709517" y="1359931"/>
          <a:ext cx="10784192" cy="49268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0192">
                  <a:extLst>
                    <a:ext uri="{9D8B030D-6E8A-4147-A177-3AD203B41FA5}">
                      <a16:colId xmlns:a16="http://schemas.microsoft.com/office/drawing/2014/main" val="1032787730"/>
                    </a:ext>
                  </a:extLst>
                </a:gridCol>
                <a:gridCol w="3672000">
                  <a:extLst>
                    <a:ext uri="{9D8B030D-6E8A-4147-A177-3AD203B41FA5}">
                      <a16:colId xmlns:a16="http://schemas.microsoft.com/office/drawing/2014/main" val="1946591603"/>
                    </a:ext>
                  </a:extLst>
                </a:gridCol>
                <a:gridCol w="2592000">
                  <a:extLst>
                    <a:ext uri="{9D8B030D-6E8A-4147-A177-3AD203B41FA5}">
                      <a16:colId xmlns:a16="http://schemas.microsoft.com/office/drawing/2014/main" val="3212507609"/>
                    </a:ext>
                  </a:extLst>
                </a:gridCol>
                <a:gridCol w="2016000">
                  <a:extLst>
                    <a:ext uri="{9D8B030D-6E8A-4147-A177-3AD203B41FA5}">
                      <a16:colId xmlns:a16="http://schemas.microsoft.com/office/drawing/2014/main" val="4282781086"/>
                    </a:ext>
                  </a:extLst>
                </a:gridCol>
                <a:gridCol w="1944000">
                  <a:extLst>
                    <a:ext uri="{9D8B030D-6E8A-4147-A177-3AD203B41FA5}">
                      <a16:colId xmlns:a16="http://schemas.microsoft.com/office/drawing/2014/main" val="2388931340"/>
                    </a:ext>
                  </a:extLst>
                </a:gridCol>
              </a:tblGrid>
              <a:tr h="60689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</a:rPr>
                        <a:t>№</a:t>
                      </a:r>
                      <a:endParaRPr lang="ru-RU" sz="16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</a:rPr>
                        <a:t>Статья расходов</a:t>
                      </a:r>
                      <a:endParaRPr lang="ru-RU" sz="16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</a:rPr>
                        <a:t>Стоимость (ед.), руб.</a:t>
                      </a:r>
                      <a:endParaRPr lang="ru-RU" sz="16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</a:rPr>
                        <a:t>Кол-во единиц</a:t>
                      </a:r>
                      <a:endParaRPr lang="ru-RU" sz="16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</a:rPr>
                        <a:t>Всего,  руб.</a:t>
                      </a:r>
                      <a:endParaRPr lang="ru-RU" sz="16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8154795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</a:t>
                      </a:r>
                    </a:p>
                  </a:txBody>
                  <a:tcPr marL="110871" marR="110871" marT="55436" marB="55436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+mj-lt"/>
                        </a:rPr>
                        <a:t>Название статьи достаточно длинное, чтобы занимать 2 строки</a:t>
                      </a:r>
                    </a:p>
                  </a:txBody>
                  <a:tcPr marL="110871" marR="110871" marT="55436" marB="55436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ХХХ </a:t>
                      </a:r>
                      <a:r>
                        <a:rPr lang="ru-RU" sz="1800" dirty="0" err="1"/>
                        <a:t>ХХХ</a:t>
                      </a:r>
                      <a:endParaRPr lang="ru-RU" sz="1800" dirty="0"/>
                    </a:p>
                  </a:txBody>
                  <a:tcPr marL="121196" marR="121196" marT="60598" marB="60598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ХХ</a:t>
                      </a:r>
                    </a:p>
                  </a:txBody>
                  <a:tcPr marL="121196" marR="121196" marT="60598" marB="60598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ХХХ </a:t>
                      </a:r>
                      <a:r>
                        <a:rPr lang="ru-RU" sz="1800" dirty="0" err="1"/>
                        <a:t>ХХХ</a:t>
                      </a:r>
                      <a:endParaRPr lang="ru-RU" sz="1800" dirty="0"/>
                    </a:p>
                  </a:txBody>
                  <a:tcPr marL="121196" marR="121196" marT="60598" marB="60598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9817577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</a:t>
                      </a:r>
                    </a:p>
                  </a:txBody>
                  <a:tcPr marL="110871" marR="110871" marT="55436" marB="5543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81818"/>
                          </a:solidFill>
                          <a:effectLst/>
                          <a:uLnTx/>
                          <a:uFillTx/>
                          <a:latin typeface="proxima nova bold"/>
                          <a:ea typeface="+mn-ea"/>
                          <a:cs typeface="+mn-cs"/>
                        </a:rPr>
                        <a:t>Название статьи достаточно длинное, чтобы занимать 2 строки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81818"/>
                        </a:solidFill>
                        <a:effectLst/>
                        <a:uLnTx/>
                        <a:uFillTx/>
                        <a:latin typeface="proxima nova bold"/>
                        <a:ea typeface="+mn-ea"/>
                        <a:cs typeface="+mn-cs"/>
                      </a:endParaRPr>
                    </a:p>
                  </a:txBody>
                  <a:tcPr marL="110871" marR="110871" marT="55436" marB="5543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ХХХ </a:t>
                      </a:r>
                      <a:r>
                        <a:rPr lang="ru-RU" sz="1800" dirty="0" err="1"/>
                        <a:t>ХХХ</a:t>
                      </a:r>
                      <a:endParaRPr lang="ru-RU" sz="1800" dirty="0"/>
                    </a:p>
                  </a:txBody>
                  <a:tcPr marL="121196" marR="121196" marT="60598" marB="60598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ХХ</a:t>
                      </a:r>
                    </a:p>
                  </a:txBody>
                  <a:tcPr marL="121196" marR="121196" marT="60598" marB="60598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ХХХ </a:t>
                      </a:r>
                      <a:r>
                        <a:rPr lang="ru-RU" sz="1800" dirty="0" err="1"/>
                        <a:t>ХХХ</a:t>
                      </a:r>
                      <a:endParaRPr lang="ru-RU" sz="1800" dirty="0"/>
                    </a:p>
                  </a:txBody>
                  <a:tcPr marL="121196" marR="121196" marT="60598" marB="60598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0399193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</a:t>
                      </a:r>
                    </a:p>
                  </a:txBody>
                  <a:tcPr marL="110871" marR="110871" marT="55436" marB="5543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81818"/>
                          </a:solidFill>
                          <a:effectLst/>
                          <a:uLnTx/>
                          <a:uFillTx/>
                          <a:latin typeface="proxima nova bold"/>
                          <a:ea typeface="+mn-ea"/>
                          <a:cs typeface="+mn-cs"/>
                        </a:rPr>
                        <a:t>Название статьи достаточно длинное, чтобы занимать 2 строки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81818"/>
                        </a:solidFill>
                        <a:effectLst/>
                        <a:uLnTx/>
                        <a:uFillTx/>
                        <a:latin typeface="proxima nova bold"/>
                        <a:ea typeface="+mn-ea"/>
                        <a:cs typeface="+mn-cs"/>
                      </a:endParaRPr>
                    </a:p>
                  </a:txBody>
                  <a:tcPr marL="110871" marR="110871" marT="55436" marB="5543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ХХХ </a:t>
                      </a:r>
                      <a:r>
                        <a:rPr lang="ru-RU" sz="1800" dirty="0" err="1"/>
                        <a:t>ХХХ</a:t>
                      </a:r>
                      <a:endParaRPr lang="ru-RU" sz="1800" dirty="0"/>
                    </a:p>
                  </a:txBody>
                  <a:tcPr marL="121196" marR="121196" marT="60598" marB="60598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ХХ</a:t>
                      </a:r>
                    </a:p>
                  </a:txBody>
                  <a:tcPr marL="121196" marR="121196" marT="60598" marB="60598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ХХХ </a:t>
                      </a:r>
                      <a:r>
                        <a:rPr lang="ru-RU" sz="1800" dirty="0" err="1"/>
                        <a:t>ХХХ</a:t>
                      </a:r>
                      <a:endParaRPr lang="ru-RU" sz="1800" dirty="0"/>
                    </a:p>
                  </a:txBody>
                  <a:tcPr marL="121196" marR="121196" marT="60598" marB="60598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68888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4</a:t>
                      </a:r>
                    </a:p>
                  </a:txBody>
                  <a:tcPr marL="110871" marR="110871" marT="55436" marB="5543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81818"/>
                          </a:solidFill>
                          <a:effectLst/>
                          <a:uLnTx/>
                          <a:uFillTx/>
                          <a:latin typeface="proxima nova bold"/>
                          <a:ea typeface="+mn-ea"/>
                          <a:cs typeface="+mn-cs"/>
                        </a:rPr>
                        <a:t>Название статьи достаточно длинное, чтобы занимать 2 строки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81818"/>
                        </a:solidFill>
                        <a:effectLst/>
                        <a:uLnTx/>
                        <a:uFillTx/>
                        <a:latin typeface="proxima nova bold"/>
                        <a:ea typeface="+mn-ea"/>
                        <a:cs typeface="+mn-cs"/>
                      </a:endParaRPr>
                    </a:p>
                  </a:txBody>
                  <a:tcPr marL="110871" marR="110871" marT="55436" marB="5543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ХХХ </a:t>
                      </a:r>
                      <a:r>
                        <a:rPr lang="ru-RU" sz="1800" dirty="0" err="1"/>
                        <a:t>ХХХ</a:t>
                      </a:r>
                      <a:endParaRPr lang="ru-RU" sz="1800" dirty="0"/>
                    </a:p>
                  </a:txBody>
                  <a:tcPr marL="121196" marR="121196" marT="60598" marB="60598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ХХ</a:t>
                      </a:r>
                    </a:p>
                  </a:txBody>
                  <a:tcPr marL="121196" marR="121196" marT="60598" marB="60598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ХХХ </a:t>
                      </a:r>
                      <a:r>
                        <a:rPr lang="ru-RU" sz="1800" dirty="0" err="1"/>
                        <a:t>ХХХ</a:t>
                      </a:r>
                      <a:endParaRPr lang="ru-RU" sz="1800" dirty="0"/>
                    </a:p>
                  </a:txBody>
                  <a:tcPr marL="121196" marR="121196" marT="60598" marB="60598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756723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5</a:t>
                      </a:r>
                    </a:p>
                  </a:txBody>
                  <a:tcPr marL="110871" marR="110871" marT="55436" marB="5543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81818"/>
                          </a:solidFill>
                          <a:effectLst/>
                          <a:uLnTx/>
                          <a:uFillTx/>
                          <a:latin typeface="proxima nova bold"/>
                          <a:ea typeface="+mn-ea"/>
                          <a:cs typeface="+mn-cs"/>
                        </a:rPr>
                        <a:t>Название статьи достаточно длинное, чтобы занимать 2 строки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81818"/>
                        </a:solidFill>
                        <a:effectLst/>
                        <a:uLnTx/>
                        <a:uFillTx/>
                        <a:latin typeface="proxima nova bold"/>
                        <a:ea typeface="+mn-ea"/>
                        <a:cs typeface="+mn-cs"/>
                      </a:endParaRPr>
                    </a:p>
                  </a:txBody>
                  <a:tcPr marL="110871" marR="110871" marT="55436" marB="5543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ХХХ </a:t>
                      </a:r>
                      <a:r>
                        <a:rPr lang="ru-RU" sz="1800" dirty="0" err="1"/>
                        <a:t>ХХХ</a:t>
                      </a:r>
                      <a:endParaRPr lang="ru-RU" sz="1800" dirty="0"/>
                    </a:p>
                  </a:txBody>
                  <a:tcPr marL="121196" marR="121196" marT="60598" marB="60598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ХХ</a:t>
                      </a:r>
                    </a:p>
                  </a:txBody>
                  <a:tcPr marL="121196" marR="121196" marT="60598" marB="60598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ХХХ </a:t>
                      </a:r>
                      <a:r>
                        <a:rPr lang="ru-RU" sz="1800" dirty="0" err="1"/>
                        <a:t>ХХХ</a:t>
                      </a:r>
                      <a:endParaRPr lang="ru-RU" sz="1800" dirty="0"/>
                    </a:p>
                  </a:txBody>
                  <a:tcPr marL="121196" marR="121196" marT="60598" marB="60598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021181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6</a:t>
                      </a:r>
                    </a:p>
                  </a:txBody>
                  <a:tcPr marL="110871" marR="110871" marT="55436" marB="5543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81818"/>
                          </a:solidFill>
                          <a:effectLst/>
                          <a:uLnTx/>
                          <a:uFillTx/>
                          <a:latin typeface="proxima nova bold"/>
                          <a:ea typeface="+mn-ea"/>
                          <a:cs typeface="+mn-cs"/>
                        </a:rPr>
                        <a:t>Название статьи достаточно длинное, чтобы занимать 2 строки</a:t>
                      </a:r>
                    </a:p>
                  </a:txBody>
                  <a:tcPr marL="110871" marR="110871" marT="55436" marB="5543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ХХХ </a:t>
                      </a:r>
                      <a:r>
                        <a:rPr lang="ru-RU" sz="1800" dirty="0" err="1"/>
                        <a:t>ХХХ</a:t>
                      </a:r>
                      <a:endParaRPr lang="ru-RU" sz="1800" dirty="0"/>
                    </a:p>
                  </a:txBody>
                  <a:tcPr marL="121196" marR="121196" marT="60598" marB="60598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ХХ</a:t>
                      </a:r>
                    </a:p>
                  </a:txBody>
                  <a:tcPr marL="121196" marR="121196" marT="60598" marB="60598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ХХХ </a:t>
                      </a:r>
                      <a:r>
                        <a:rPr lang="ru-RU" sz="1800" dirty="0" err="1"/>
                        <a:t>ХХХ</a:t>
                      </a:r>
                      <a:endParaRPr lang="ru-RU" sz="1800" dirty="0"/>
                    </a:p>
                  </a:txBody>
                  <a:tcPr marL="121196" marR="121196" marT="60598" marB="60598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85174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866919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92156" y="473812"/>
            <a:ext cx="11589508" cy="7193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ИСТОЧНИКИ ФИНАНСИРОВАНИЯ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989EBE-D2B7-BC10-05E1-19D94BDC78FC}"/>
              </a:ext>
            </a:extLst>
          </p:cNvPr>
          <p:cNvSpPr txBox="1"/>
          <p:nvPr/>
        </p:nvSpPr>
        <p:spPr>
          <a:xfrm>
            <a:off x="9516116" y="378177"/>
            <a:ext cx="259386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400" dirty="0">
                <a:solidFill>
                  <a:srgbClr val="FF0000"/>
                </a:solidFill>
              </a:rPr>
              <a:t>(оставить данный слайд, если проект требует финансирования)</a:t>
            </a:r>
            <a:endParaRPr lang="ru-RU" sz="1400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F1B6CEA-9A95-46CB-71D6-7D13DE4BF7AE}"/>
              </a:ext>
            </a:extLst>
          </p:cNvPr>
          <p:cNvSpPr/>
          <p:nvPr/>
        </p:nvSpPr>
        <p:spPr>
          <a:xfrm>
            <a:off x="0" y="1406106"/>
            <a:ext cx="5020574" cy="545189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189EC3-6BAB-54BB-79AC-BD4BF52330AB}"/>
              </a:ext>
            </a:extLst>
          </p:cNvPr>
          <p:cNvSpPr txBox="1"/>
          <p:nvPr/>
        </p:nvSpPr>
        <p:spPr>
          <a:xfrm>
            <a:off x="592156" y="1684121"/>
            <a:ext cx="44284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kern="1200" baseline="0" dirty="0"/>
              <a:t>Выводы</a:t>
            </a:r>
            <a:endParaRPr lang="ru-RU" sz="2400" b="1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F6592A-95DF-A715-42F3-D2FE67E167C3}"/>
              </a:ext>
            </a:extLst>
          </p:cNvPr>
          <p:cNvSpPr txBox="1"/>
          <p:nvPr/>
        </p:nvSpPr>
        <p:spPr>
          <a:xfrm>
            <a:off x="1360722" y="2395176"/>
            <a:ext cx="33398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</a:rPr>
              <a:t>Что было сделано? Что было сделано? Что было сделано?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58DF6A9C-1D0F-5197-B83D-8C95871FC010}"/>
              </a:ext>
            </a:extLst>
          </p:cNvPr>
          <p:cNvSpPr/>
          <p:nvPr/>
        </p:nvSpPr>
        <p:spPr>
          <a:xfrm>
            <a:off x="681932" y="2358684"/>
            <a:ext cx="596204" cy="596204"/>
          </a:xfrm>
          <a:prstGeom prst="ellipse">
            <a:avLst/>
          </a:prstGeom>
          <a:noFill/>
          <a:ln>
            <a:solidFill>
              <a:srgbClr val="990A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rgbClr val="990A0A"/>
                </a:solidFill>
              </a:rPr>
              <a:t>иконка</a:t>
            </a:r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C0B07C22-D2FE-7E9A-AF9B-022D8EC3D517}"/>
              </a:ext>
            </a:extLst>
          </p:cNvPr>
          <p:cNvGrpSpPr/>
          <p:nvPr/>
        </p:nvGrpSpPr>
        <p:grpSpPr>
          <a:xfrm>
            <a:off x="681932" y="3189329"/>
            <a:ext cx="4018649" cy="596204"/>
            <a:chOff x="681932" y="3094802"/>
            <a:chExt cx="4018649" cy="59620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EE73007-AAA0-6364-91A0-5770315AFB63}"/>
                </a:ext>
              </a:extLst>
            </p:cNvPr>
            <p:cNvSpPr txBox="1"/>
            <p:nvPr/>
          </p:nvSpPr>
          <p:spPr>
            <a:xfrm>
              <a:off x="1360722" y="3131294"/>
              <a:ext cx="3339859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1400" dirty="0">
                  <a:solidFill>
                    <a:schemeClr val="tx1"/>
                  </a:solidFill>
                </a:rPr>
                <a:t>Что было сделано? Что было сделано? Что было сделано?</a:t>
              </a:r>
            </a:p>
          </p:txBody>
        </p:sp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301029AD-ACBC-7FCE-5263-2AC53AA03BAB}"/>
                </a:ext>
              </a:extLst>
            </p:cNvPr>
            <p:cNvSpPr/>
            <p:nvPr/>
          </p:nvSpPr>
          <p:spPr>
            <a:xfrm>
              <a:off x="681932" y="3094802"/>
              <a:ext cx="596204" cy="596204"/>
            </a:xfrm>
            <a:prstGeom prst="ellipse">
              <a:avLst/>
            </a:prstGeom>
            <a:noFill/>
            <a:ln>
              <a:solidFill>
                <a:srgbClr val="990A0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rgbClr val="990A0A"/>
                  </a:solidFill>
                </a:rPr>
                <a:t>иконка</a:t>
              </a:r>
            </a:p>
          </p:txBody>
        </p: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2CD654FE-21FD-0E9A-65B5-232373AEF783}"/>
              </a:ext>
            </a:extLst>
          </p:cNvPr>
          <p:cNvGrpSpPr/>
          <p:nvPr/>
        </p:nvGrpSpPr>
        <p:grpSpPr>
          <a:xfrm>
            <a:off x="681932" y="4019974"/>
            <a:ext cx="4018649" cy="596204"/>
            <a:chOff x="681932" y="3835732"/>
            <a:chExt cx="4018649" cy="59620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6D04E22-C1B8-4725-E2D7-0BF766E1201C}"/>
                </a:ext>
              </a:extLst>
            </p:cNvPr>
            <p:cNvSpPr txBox="1"/>
            <p:nvPr/>
          </p:nvSpPr>
          <p:spPr>
            <a:xfrm>
              <a:off x="1360722" y="3872224"/>
              <a:ext cx="3339859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1400" dirty="0">
                  <a:solidFill>
                    <a:schemeClr val="tx1"/>
                  </a:solidFill>
                </a:rPr>
                <a:t>Что было сделано? Что было сделано? Что было сделано?</a:t>
              </a:r>
            </a:p>
          </p:txBody>
        </p:sp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943202EC-58DB-3B91-C7EE-F45196077477}"/>
                </a:ext>
              </a:extLst>
            </p:cNvPr>
            <p:cNvSpPr/>
            <p:nvPr/>
          </p:nvSpPr>
          <p:spPr>
            <a:xfrm>
              <a:off x="681932" y="3835732"/>
              <a:ext cx="596204" cy="596204"/>
            </a:xfrm>
            <a:prstGeom prst="ellipse">
              <a:avLst/>
            </a:prstGeom>
            <a:noFill/>
            <a:ln>
              <a:solidFill>
                <a:srgbClr val="990A0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rgbClr val="990A0A"/>
                  </a:solidFill>
                </a:rPr>
                <a:t>иконка</a:t>
              </a:r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453C6060-A474-4484-D08C-CD9C0B345711}"/>
              </a:ext>
            </a:extLst>
          </p:cNvPr>
          <p:cNvGrpSpPr/>
          <p:nvPr/>
        </p:nvGrpSpPr>
        <p:grpSpPr>
          <a:xfrm>
            <a:off x="681932" y="4850619"/>
            <a:ext cx="4018649" cy="596204"/>
            <a:chOff x="681932" y="4903841"/>
            <a:chExt cx="4018649" cy="59620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7FD16E4-8F92-A853-09BA-3759F063BD69}"/>
                </a:ext>
              </a:extLst>
            </p:cNvPr>
            <p:cNvSpPr txBox="1"/>
            <p:nvPr/>
          </p:nvSpPr>
          <p:spPr>
            <a:xfrm>
              <a:off x="1360722" y="4940333"/>
              <a:ext cx="3339859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1400" dirty="0">
                  <a:solidFill>
                    <a:schemeClr val="tx1"/>
                  </a:solidFill>
                </a:rPr>
                <a:t>Что было сделано? Что было сделано? Что было сделано?</a:t>
              </a:r>
            </a:p>
          </p:txBody>
        </p:sp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7442A346-9CEA-9B97-CE62-5E4CED4B1683}"/>
                </a:ext>
              </a:extLst>
            </p:cNvPr>
            <p:cNvSpPr/>
            <p:nvPr/>
          </p:nvSpPr>
          <p:spPr>
            <a:xfrm>
              <a:off x="681932" y="4903841"/>
              <a:ext cx="596204" cy="596204"/>
            </a:xfrm>
            <a:prstGeom prst="ellipse">
              <a:avLst/>
            </a:prstGeom>
            <a:noFill/>
            <a:ln>
              <a:solidFill>
                <a:srgbClr val="990A0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rgbClr val="990A0A"/>
                  </a:solidFill>
                </a:rPr>
                <a:t>иконка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FE52B785-634A-B8DC-8AE8-CDE6FBD3C31A}"/>
              </a:ext>
            </a:extLst>
          </p:cNvPr>
          <p:cNvSpPr txBox="1"/>
          <p:nvPr/>
        </p:nvSpPr>
        <p:spPr>
          <a:xfrm>
            <a:off x="1360722" y="5717755"/>
            <a:ext cx="33398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</a:rPr>
              <a:t>Что было сделано? Что было сделано? Что было сделано?</a:t>
            </a: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CEB7C268-1B3F-E102-9FFB-DBB72ADC24C0}"/>
              </a:ext>
            </a:extLst>
          </p:cNvPr>
          <p:cNvSpPr/>
          <p:nvPr/>
        </p:nvSpPr>
        <p:spPr>
          <a:xfrm>
            <a:off x="681932" y="5681263"/>
            <a:ext cx="596204" cy="596204"/>
          </a:xfrm>
          <a:prstGeom prst="ellipse">
            <a:avLst/>
          </a:prstGeom>
          <a:noFill/>
          <a:ln>
            <a:solidFill>
              <a:srgbClr val="990A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rgbClr val="990A0A"/>
                </a:solidFill>
              </a:rPr>
              <a:t>иконка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EB82912-B174-A3BD-AD12-36199DE5AA3E}"/>
              </a:ext>
            </a:extLst>
          </p:cNvPr>
          <p:cNvSpPr txBox="1"/>
          <p:nvPr/>
        </p:nvSpPr>
        <p:spPr>
          <a:xfrm>
            <a:off x="5328057" y="1684121"/>
            <a:ext cx="44284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kern="1200" baseline="0" dirty="0"/>
              <a:t>Предлагаемые решения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7BEF02C8-2ACC-C460-FB65-FC6F02A43AD6}"/>
              </a:ext>
            </a:extLst>
          </p:cNvPr>
          <p:cNvSpPr/>
          <p:nvPr/>
        </p:nvSpPr>
        <p:spPr>
          <a:xfrm>
            <a:off x="5020574" y="4356340"/>
            <a:ext cx="7161090" cy="2501660"/>
          </a:xfrm>
          <a:prstGeom prst="rect">
            <a:avLst/>
          </a:prstGeom>
          <a:solidFill>
            <a:srgbClr val="990A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90A0A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31763D1-6D0B-068F-6666-EE3F35EC73E9}"/>
              </a:ext>
            </a:extLst>
          </p:cNvPr>
          <p:cNvSpPr txBox="1"/>
          <p:nvPr/>
        </p:nvSpPr>
        <p:spPr>
          <a:xfrm>
            <a:off x="5328056" y="4656278"/>
            <a:ext cx="66022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kern="1200" baseline="0" dirty="0">
                <a:solidFill>
                  <a:schemeClr val="bg1"/>
                </a:solidFill>
              </a:rPr>
              <a:t>Решение по проекту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AD75EFA-5E0A-FF5E-3443-8FF9FD302D5C}"/>
              </a:ext>
            </a:extLst>
          </p:cNvPr>
          <p:cNvSpPr txBox="1"/>
          <p:nvPr/>
        </p:nvSpPr>
        <p:spPr>
          <a:xfrm>
            <a:off x="5328056" y="5533089"/>
            <a:ext cx="6094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Решение (закрыть проект/продолжить). Почему?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5AD7F50-F1AA-BFBF-3883-A3F52D1F1BFC}"/>
              </a:ext>
            </a:extLst>
          </p:cNvPr>
          <p:cNvSpPr txBox="1"/>
          <p:nvPr/>
        </p:nvSpPr>
        <p:spPr>
          <a:xfrm>
            <a:off x="6095999" y="2415912"/>
            <a:ext cx="20204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/>
              <a:t>Как был достигнут результат?</a:t>
            </a: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E210658F-DF7D-5422-EAF9-12D92787AFB3}"/>
              </a:ext>
            </a:extLst>
          </p:cNvPr>
          <p:cNvSpPr/>
          <p:nvPr/>
        </p:nvSpPr>
        <p:spPr>
          <a:xfrm>
            <a:off x="5404404" y="2375485"/>
            <a:ext cx="596204" cy="596204"/>
          </a:xfrm>
          <a:prstGeom prst="ellipse">
            <a:avLst/>
          </a:prstGeom>
          <a:noFill/>
          <a:ln>
            <a:solidFill>
              <a:srgbClr val="990A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rgbClr val="990A0A"/>
                </a:solidFill>
              </a:rPr>
              <a:t>иконка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42D9026-2BAF-C150-318F-6289D72F5893}"/>
              </a:ext>
            </a:extLst>
          </p:cNvPr>
          <p:cNvSpPr txBox="1"/>
          <p:nvPr/>
        </p:nvSpPr>
        <p:spPr>
          <a:xfrm>
            <a:off x="6095999" y="3151376"/>
            <a:ext cx="20204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/>
              <a:t>Как был достигнут результат?</a:t>
            </a:r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9D78B5D3-A5D4-63AC-3A87-470313D5511B}"/>
              </a:ext>
            </a:extLst>
          </p:cNvPr>
          <p:cNvSpPr/>
          <p:nvPr/>
        </p:nvSpPr>
        <p:spPr>
          <a:xfrm>
            <a:off x="5404404" y="3110949"/>
            <a:ext cx="596204" cy="596204"/>
          </a:xfrm>
          <a:prstGeom prst="ellipse">
            <a:avLst/>
          </a:prstGeom>
          <a:noFill/>
          <a:ln>
            <a:solidFill>
              <a:srgbClr val="990A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rgbClr val="990A0A"/>
                </a:solidFill>
              </a:rPr>
              <a:t>иконка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A8A5DEF-4F13-0D31-501A-5416CC6DE6A9}"/>
              </a:ext>
            </a:extLst>
          </p:cNvPr>
          <p:cNvSpPr txBox="1"/>
          <p:nvPr/>
        </p:nvSpPr>
        <p:spPr>
          <a:xfrm>
            <a:off x="9402141" y="2415912"/>
            <a:ext cx="20204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/>
              <a:t>Как был достигнут результат?</a:t>
            </a:r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19939C6A-C929-1DFA-5F1F-6131B37FF945}"/>
              </a:ext>
            </a:extLst>
          </p:cNvPr>
          <p:cNvSpPr/>
          <p:nvPr/>
        </p:nvSpPr>
        <p:spPr>
          <a:xfrm>
            <a:off x="8710546" y="2375485"/>
            <a:ext cx="596204" cy="596204"/>
          </a:xfrm>
          <a:prstGeom prst="ellipse">
            <a:avLst/>
          </a:prstGeom>
          <a:noFill/>
          <a:ln>
            <a:solidFill>
              <a:srgbClr val="990A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rgbClr val="990A0A"/>
                </a:solidFill>
              </a:rPr>
              <a:t>иконка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450267D-C0E4-B80D-414C-C8A63DC62979}"/>
              </a:ext>
            </a:extLst>
          </p:cNvPr>
          <p:cNvSpPr txBox="1"/>
          <p:nvPr/>
        </p:nvSpPr>
        <p:spPr>
          <a:xfrm>
            <a:off x="9402141" y="3151376"/>
            <a:ext cx="20204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/>
              <a:t>Как был достигнут результат?</a:t>
            </a:r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F35FA60E-C667-B75F-9526-50272D510CC2}"/>
              </a:ext>
            </a:extLst>
          </p:cNvPr>
          <p:cNvSpPr/>
          <p:nvPr/>
        </p:nvSpPr>
        <p:spPr>
          <a:xfrm>
            <a:off x="8710546" y="3110949"/>
            <a:ext cx="596204" cy="596204"/>
          </a:xfrm>
          <a:prstGeom prst="ellipse">
            <a:avLst/>
          </a:prstGeom>
          <a:noFill/>
          <a:ln>
            <a:solidFill>
              <a:srgbClr val="990A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rgbClr val="990A0A"/>
                </a:solidFill>
              </a:rPr>
              <a:t>иконка</a:t>
            </a:r>
          </a:p>
        </p:txBody>
      </p:sp>
    </p:spTree>
    <p:extLst>
      <p:ext uri="{BB962C8B-B14F-4D97-AF65-F5344CB8AC3E}">
        <p14:creationId xmlns:p14="http://schemas.microsoft.com/office/powerpoint/2010/main" val="309743602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Шаблон презентации КУПНО">
  <a:themeElements>
    <a:clrScheme name="Другая 19">
      <a:dk1>
        <a:srgbClr val="181818"/>
      </a:dk1>
      <a:lt1>
        <a:srgbClr val="FFFFFF"/>
      </a:lt1>
      <a:dk2>
        <a:srgbClr val="515151"/>
      </a:dk2>
      <a:lt2>
        <a:srgbClr val="F2F2F2"/>
      </a:lt2>
      <a:accent1>
        <a:srgbClr val="D58055"/>
      </a:accent1>
      <a:accent2>
        <a:srgbClr val="953434"/>
      </a:accent2>
      <a:accent3>
        <a:srgbClr val="5D704A"/>
      </a:accent3>
      <a:accent4>
        <a:srgbClr val="C8CAAF"/>
      </a:accent4>
      <a:accent5>
        <a:srgbClr val="F4E4DD"/>
      </a:accent5>
      <a:accent6>
        <a:srgbClr val="B5B5B5"/>
      </a:accent6>
      <a:hlink>
        <a:srgbClr val="6B7C9B"/>
      </a:hlink>
      <a:folHlink>
        <a:srgbClr val="797979"/>
      </a:folHlink>
    </a:clrScheme>
    <a:fontScheme name="Другая 14">
      <a:majorFont>
        <a:latin typeface="proxima nova bold"/>
        <a:ea typeface=""/>
        <a:cs typeface=""/>
      </a:majorFont>
      <a:minorFont>
        <a:latin typeface="proxima nova rg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 презентации КУПНО.potx" id="{2EB7683F-6B04-4719-91FE-54490530F976}" vid="{25A7A602-ABF5-4AE9-ABC4-581FA200E36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презентации КУПНО</Template>
  <TotalTime>6248</TotalTime>
  <Words>775</Words>
  <Application>Microsoft Office PowerPoint</Application>
  <PresentationFormat>Широкоэкранный</PresentationFormat>
  <Paragraphs>206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Calibri</vt:lpstr>
      <vt:lpstr>proxima nova bold</vt:lpstr>
      <vt:lpstr>Proxima Nova Lt</vt:lpstr>
      <vt:lpstr>proxima nova rg</vt:lpstr>
      <vt:lpstr>Proxima Nova semibold</vt:lpstr>
      <vt:lpstr>Wingdings</vt:lpstr>
      <vt:lpstr>Шаблон презентации КУПНО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Ksenia</dc:creator>
  <cp:lastModifiedBy>Ксения Кузнецова</cp:lastModifiedBy>
  <cp:revision>363</cp:revision>
  <dcterms:created xsi:type="dcterms:W3CDTF">2020-06-24T08:00:02Z</dcterms:created>
  <dcterms:modified xsi:type="dcterms:W3CDTF">2024-07-29T13:27:25Z</dcterms:modified>
</cp:coreProperties>
</file>